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00.jpg" ContentType="image/jpg"/>
  <Override PartName="/ppt/tags/tag4.xml" ContentType="application/vnd.openxmlformats-officedocument.presentationml.tags+xml"/>
  <Override PartName="/ppt/notesSlides/notesSlide18.xml" ContentType="application/vnd.openxmlformats-officedocument.presentationml.notesSlide+xml"/>
  <Override PartName="/ppt/media/image107.jpg" ContentType="image/jpg"/>
  <Override PartName="/ppt/media/image109.jpg" ContentType="image/jpg"/>
  <Override PartName="/ppt/media/image110.jpg" ContentType="image/jpg"/>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41"/>
  </p:notesMasterIdLst>
  <p:sldIdLst>
    <p:sldId id="2076137761" r:id="rId5"/>
    <p:sldId id="2076137762" r:id="rId6"/>
    <p:sldId id="2076137763" r:id="rId7"/>
    <p:sldId id="259" r:id="rId8"/>
    <p:sldId id="2076136817" r:id="rId9"/>
    <p:sldId id="348" r:id="rId10"/>
    <p:sldId id="2076137289" r:id="rId11"/>
    <p:sldId id="412" r:id="rId12"/>
    <p:sldId id="2076137291" r:id="rId13"/>
    <p:sldId id="2076137292" r:id="rId14"/>
    <p:sldId id="1416" r:id="rId15"/>
    <p:sldId id="11671" r:id="rId16"/>
    <p:sldId id="11685" r:id="rId17"/>
    <p:sldId id="2076137498" r:id="rId18"/>
    <p:sldId id="2076136521" r:id="rId19"/>
    <p:sldId id="10549" r:id="rId20"/>
    <p:sldId id="1882" r:id="rId21"/>
    <p:sldId id="4531" r:id="rId22"/>
    <p:sldId id="4583" r:id="rId23"/>
    <p:sldId id="4589" r:id="rId24"/>
    <p:sldId id="1722" r:id="rId25"/>
    <p:sldId id="4588" r:id="rId26"/>
    <p:sldId id="2076137770" r:id="rId27"/>
    <p:sldId id="266" r:id="rId28"/>
    <p:sldId id="267" r:id="rId29"/>
    <p:sldId id="4601" r:id="rId30"/>
    <p:sldId id="268" r:id="rId31"/>
    <p:sldId id="269" r:id="rId32"/>
    <p:sldId id="270" r:id="rId33"/>
    <p:sldId id="272" r:id="rId34"/>
    <p:sldId id="273" r:id="rId35"/>
    <p:sldId id="274" r:id="rId36"/>
    <p:sldId id="11695" r:id="rId37"/>
    <p:sldId id="11696" r:id="rId38"/>
    <p:sldId id="2076137769" r:id="rId39"/>
    <p:sldId id="207613753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382"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rgbClr val="7030A0"/>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91E949A8-D0DB-45D6-AFEA-87BB5B4C59AC}">
      <dgm:prSet custT="1"/>
      <dgm:spPr/>
      <dgm:t>
        <a:bodyPr/>
        <a:lstStyle/>
        <a:p>
          <a:pPr>
            <a:lnSpc>
              <a:spcPct val="150000"/>
            </a:lnSpc>
            <a:buFont typeface="Wingdings" panose="05000000000000000000" pitchFamily="2" charset="2"/>
            <a:buChar char="ü"/>
          </a:pPr>
          <a:r>
            <a:rPr lang="en-GB" sz="1100" dirty="0"/>
            <a:t>Types of Data</a:t>
          </a:r>
        </a:p>
      </dgm:t>
    </dgm:pt>
    <dgm:pt modelId="{88AB4FEF-F0AB-41E6-825B-7BB5036112BE}" type="parTrans" cxnId="{B04F7D0E-7BE3-4B2E-8DBF-B618D0D69FFF}">
      <dgm:prSet/>
      <dgm:spPr/>
      <dgm:t>
        <a:bodyPr/>
        <a:lstStyle/>
        <a:p>
          <a:endParaRPr lang="en-GB"/>
        </a:p>
      </dgm:t>
    </dgm:pt>
    <dgm:pt modelId="{CCB17F46-CBFD-4518-AF55-D1618A2CE9B0}" type="sibTrans" cxnId="{B04F7D0E-7BE3-4B2E-8DBF-B618D0D69FFF}">
      <dgm:prSet/>
      <dgm:spPr/>
      <dgm:t>
        <a:bodyPr/>
        <a:lstStyle/>
        <a:p>
          <a:endParaRPr lang="en-GB"/>
        </a:p>
      </dgm:t>
    </dgm:pt>
    <dgm:pt modelId="{A35271C9-96CA-4492-AFC3-EA203FF15D23}">
      <dgm:prSet custT="1"/>
      <dgm:spPr/>
      <dgm:t>
        <a:bodyPr/>
        <a:lstStyle/>
        <a:p>
          <a:pPr>
            <a:lnSpc>
              <a:spcPct val="150000"/>
            </a:lnSpc>
            <a:buFont typeface="Wingdings" panose="05000000000000000000" pitchFamily="2" charset="2"/>
            <a:buChar char="ü"/>
          </a:pPr>
          <a:r>
            <a:rPr lang="en-GB" sz="1100" dirty="0"/>
            <a:t>Common Data Service</a:t>
          </a:r>
        </a:p>
      </dgm:t>
    </dgm:pt>
    <dgm:pt modelId="{C9749068-2E5A-46D9-A49D-4C67C782AD5F}" type="parTrans" cxnId="{1A106C41-EB2E-4FCB-91A1-EFA390264D43}">
      <dgm:prSet/>
      <dgm:spPr/>
      <dgm:t>
        <a:bodyPr/>
        <a:lstStyle/>
        <a:p>
          <a:endParaRPr lang="en-GB"/>
        </a:p>
      </dgm:t>
    </dgm:pt>
    <dgm:pt modelId="{6BE912DD-AD01-4052-B1C1-00A2305A6F29}" type="sibTrans" cxnId="{1A106C41-EB2E-4FCB-91A1-EFA390264D43}">
      <dgm:prSet/>
      <dgm:spPr/>
      <dgm:t>
        <a:bodyPr/>
        <a:lstStyle/>
        <a:p>
          <a:endParaRPr lang="en-GB"/>
        </a:p>
      </dgm:t>
    </dgm:pt>
    <dgm:pt modelId="{52D2D65A-CEEF-4430-B671-82151A5F9DEB}">
      <dgm:prSet custT="1"/>
      <dgm:spPr/>
      <dgm:t>
        <a:bodyPr/>
        <a:lstStyle/>
        <a:p>
          <a:pPr>
            <a:lnSpc>
              <a:spcPct val="150000"/>
            </a:lnSpc>
            <a:buFont typeface="Wingdings" panose="05000000000000000000" pitchFamily="2" charset="2"/>
            <a:buChar char="ü"/>
          </a:pPr>
          <a:r>
            <a:rPr lang="en-GB" sz="1100" dirty="0"/>
            <a:t>Model-driven Apps</a:t>
          </a:r>
        </a:p>
      </dgm:t>
    </dgm:pt>
    <dgm:pt modelId="{DE8769B0-1CAE-430F-A9D2-A76BE1DDA4E7}" type="parTrans" cxnId="{FB85D480-2E5A-48F6-BF38-2F9FA0DD0BFF}">
      <dgm:prSet/>
      <dgm:spPr/>
      <dgm:t>
        <a:bodyPr/>
        <a:lstStyle/>
        <a:p>
          <a:endParaRPr lang="en-GB"/>
        </a:p>
      </dgm:t>
    </dgm:pt>
    <dgm:pt modelId="{877968E3-CBA1-4080-B7C7-4558A09093D8}" type="sibTrans" cxnId="{FB85D480-2E5A-48F6-BF38-2F9FA0DD0BFF}">
      <dgm:prSet/>
      <dgm:spPr/>
      <dgm:t>
        <a:bodyPr/>
        <a:lstStyle/>
        <a:p>
          <a:endParaRPr lang="en-GB"/>
        </a:p>
      </dgm:t>
    </dgm:pt>
    <dgm:pt modelId="{7527A83A-283D-4D0E-B2BC-B0033889DBFC}">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E7EFE795-1C97-4AE4-B90D-4FD89369AF5E}" type="parTrans" cxnId="{4400E9A0-9DE6-48B0-939F-A20AE8278AAB}">
      <dgm:prSet/>
      <dgm:spPr/>
      <dgm:t>
        <a:bodyPr/>
        <a:lstStyle/>
        <a:p>
          <a:endParaRPr lang="en-GB"/>
        </a:p>
      </dgm:t>
    </dgm:pt>
    <dgm:pt modelId="{B8858D32-B70D-4423-B68E-3F8D7303779E}" type="sibTrans" cxnId="{4400E9A0-9DE6-48B0-939F-A20AE8278AAB}">
      <dgm:prSet/>
      <dgm:spPr/>
      <dgm:t>
        <a:bodyPr/>
        <a:lstStyle/>
        <a:p>
          <a:endParaRPr lang="en-GB"/>
        </a:p>
      </dgm:t>
    </dgm:pt>
    <dgm:pt modelId="{D49771B6-E973-4F0D-8DAD-96E705D1FA1E}">
      <dgm:prSet custT="1"/>
      <dgm:spPr/>
      <dgm:t>
        <a:bodyPr/>
        <a:lstStyle/>
        <a:p>
          <a:pPr>
            <a:lnSpc>
              <a:spcPct val="150000"/>
            </a:lnSpc>
            <a:buFont typeface="Wingdings" panose="05000000000000000000" pitchFamily="2" charset="2"/>
            <a:buChar char="ü"/>
          </a:pPr>
          <a:r>
            <a:rPr lang="en-GB" sz="1100" dirty="0"/>
            <a:t>Data model design</a:t>
          </a:r>
        </a:p>
      </dgm:t>
    </dgm:pt>
    <dgm:pt modelId="{9DBC3003-F332-46CB-9076-1ED7B919686D}" type="parTrans" cxnId="{75C69BD5-2CCB-4888-93DE-9BF55E30470F}">
      <dgm:prSet/>
      <dgm:spPr/>
      <dgm:t>
        <a:bodyPr/>
        <a:lstStyle/>
        <a:p>
          <a:endParaRPr lang="en-GB"/>
        </a:p>
      </dgm:t>
    </dgm:pt>
    <dgm:pt modelId="{657B9905-F7CE-49D5-9219-ACE816D13D23}" type="sibTrans" cxnId="{75C69BD5-2CCB-4888-93DE-9BF55E30470F}">
      <dgm:prSet/>
      <dgm:spPr/>
      <dgm:t>
        <a:bodyPr/>
        <a:lstStyle/>
        <a:p>
          <a:endParaRPr lang="en-GB"/>
        </a:p>
      </dgm:t>
    </dgm:pt>
    <dgm:pt modelId="{BEB3AC56-292D-4A18-A5E0-F685B32CAE41}">
      <dgm:prSet custT="1"/>
      <dgm:spPr/>
      <dgm:t>
        <a:bodyPr/>
        <a:lstStyle/>
        <a:p>
          <a:pPr>
            <a:lnSpc>
              <a:spcPct val="150000"/>
            </a:lnSpc>
            <a:buFont typeface="Wingdings" panose="05000000000000000000" pitchFamily="2" charset="2"/>
            <a:buChar char="ü"/>
          </a:pPr>
          <a:r>
            <a:rPr lang="en-GB" sz="1100" dirty="0"/>
            <a:t>Demo</a:t>
          </a:r>
        </a:p>
      </dgm:t>
    </dgm:pt>
    <dgm:pt modelId="{D13306A4-D206-4A7C-9833-7D1248DA3EAB}" type="parTrans" cxnId="{9754995F-5EC6-4E1F-A4FD-A7238B7A63EB}">
      <dgm:prSet/>
      <dgm:spPr/>
      <dgm:t>
        <a:bodyPr/>
        <a:lstStyle/>
        <a:p>
          <a:endParaRPr lang="en-GB"/>
        </a:p>
      </dgm:t>
    </dgm:pt>
    <dgm:pt modelId="{3ACFFA8F-2B16-4819-85F3-6C8F338CFF3E}" type="sibTrans" cxnId="{9754995F-5EC6-4E1F-A4FD-A7238B7A63EB}">
      <dgm:prSet/>
      <dgm:spPr/>
      <dgm:t>
        <a:bodyPr/>
        <a:lstStyle/>
        <a:p>
          <a:endParaRPr lang="en-GB"/>
        </a:p>
      </dgm:t>
    </dgm:pt>
    <dgm:pt modelId="{70F410EB-A285-4668-8575-5E1B02603691}">
      <dgm:prSet custT="1"/>
      <dgm:spPr/>
      <dgm:t>
        <a:bodyPr/>
        <a:lstStyle/>
        <a:p>
          <a:pPr>
            <a:lnSpc>
              <a:spcPct val="150000"/>
            </a:lnSpc>
            <a:buFont typeface="Wingdings" panose="05000000000000000000" pitchFamily="2" charset="2"/>
            <a:buChar char="ü"/>
          </a:pPr>
          <a:r>
            <a:rPr lang="en-GB" sz="1100" dirty="0"/>
            <a:t>Types of flow</a:t>
          </a:r>
        </a:p>
      </dgm:t>
    </dgm:pt>
    <dgm:pt modelId="{FFDA399C-32BC-4DCE-B9A0-FB48534C612B}" type="parTrans" cxnId="{B2A77272-22BA-4DAA-BDA2-F6F24D273976}">
      <dgm:prSet/>
      <dgm:spPr/>
      <dgm:t>
        <a:bodyPr/>
        <a:lstStyle/>
        <a:p>
          <a:endParaRPr lang="en-GB"/>
        </a:p>
      </dgm:t>
    </dgm:pt>
    <dgm:pt modelId="{E61BA19F-15AC-4E37-A166-5A3494A631CD}" type="sibTrans" cxnId="{B2A77272-22BA-4DAA-BDA2-F6F24D273976}">
      <dgm:prSet/>
      <dgm:spPr/>
      <dgm:t>
        <a:bodyPr/>
        <a:lstStyle/>
        <a:p>
          <a:endParaRPr lang="en-GB"/>
        </a:p>
      </dgm:t>
    </dgm:pt>
    <dgm:pt modelId="{A71749F1-5ADA-49D9-9011-F690376F2C84}">
      <dgm:prSet custT="1"/>
      <dgm:spPr/>
      <dgm:t>
        <a:bodyPr/>
        <a:lstStyle/>
        <a:p>
          <a:pPr>
            <a:lnSpc>
              <a:spcPct val="150000"/>
            </a:lnSpc>
            <a:buFont typeface="Wingdings" panose="05000000000000000000" pitchFamily="2" charset="2"/>
            <a:buChar char="ü"/>
          </a:pPr>
          <a:r>
            <a:rPr lang="en-GB" sz="1100" dirty="0"/>
            <a:t>Data types and expression</a:t>
          </a:r>
        </a:p>
      </dgm:t>
    </dgm:pt>
    <dgm:pt modelId="{BB25E0BA-10DD-4FD0-818E-13FB2935CC96}" type="parTrans" cxnId="{D81FA8AB-7225-4D95-8A8B-AB8D57B93D60}">
      <dgm:prSet/>
      <dgm:spPr/>
      <dgm:t>
        <a:bodyPr/>
        <a:lstStyle/>
        <a:p>
          <a:endParaRPr lang="en-GB"/>
        </a:p>
      </dgm:t>
    </dgm:pt>
    <dgm:pt modelId="{719F5583-24BC-4935-AD88-D79536FEB2E9}" type="sibTrans" cxnId="{D81FA8AB-7225-4D95-8A8B-AB8D57B93D60}">
      <dgm:prSet/>
      <dgm:spPr/>
      <dgm:t>
        <a:bodyPr/>
        <a:lstStyle/>
        <a:p>
          <a:endParaRPr lang="en-GB"/>
        </a:p>
      </dgm:t>
    </dgm:pt>
    <dgm:pt modelId="{5DF3F700-3961-4D02-AB4C-2E90472D06DD}">
      <dgm:prSet custT="1"/>
      <dgm:spPr/>
      <dgm:t>
        <a:bodyPr/>
        <a:lstStyle/>
        <a:p>
          <a:pPr>
            <a:lnSpc>
              <a:spcPct val="150000"/>
            </a:lnSpc>
            <a:buFont typeface="Wingdings" panose="05000000000000000000" pitchFamily="2" charset="2"/>
            <a:buChar char="ü"/>
          </a:pPr>
          <a:r>
            <a:rPr lang="en-GB" sz="1100" dirty="0"/>
            <a:t>Working with Arrays</a:t>
          </a:r>
        </a:p>
      </dgm:t>
    </dgm:pt>
    <dgm:pt modelId="{C99FCA3E-6966-4E15-BA37-0218D0C29877}" type="parTrans" cxnId="{CE74C486-4F91-45D9-B145-2C174CC0F801}">
      <dgm:prSet/>
      <dgm:spPr/>
      <dgm:t>
        <a:bodyPr/>
        <a:lstStyle/>
        <a:p>
          <a:endParaRPr lang="en-GB"/>
        </a:p>
      </dgm:t>
    </dgm:pt>
    <dgm:pt modelId="{0C78CF55-44E9-466A-9F83-F4010B104A22}" type="sibTrans" cxnId="{CE74C486-4F91-45D9-B145-2C174CC0F801}">
      <dgm:prSet/>
      <dgm:spPr/>
      <dgm:t>
        <a:bodyPr/>
        <a:lstStyle/>
        <a:p>
          <a:endParaRPr lang="en-GB"/>
        </a:p>
      </dgm:t>
    </dgm:pt>
    <dgm:pt modelId="{B7866836-2BF0-41A8-BBCA-652C389419E7}">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90AC5E47-CB99-4F40-91AF-BA17077C6E9C}" type="parTrans" cxnId="{94B970E1-09A8-441E-91F1-3164106B312B}">
      <dgm:prSet/>
      <dgm:spPr/>
      <dgm:t>
        <a:bodyPr/>
        <a:lstStyle/>
        <a:p>
          <a:endParaRPr lang="en-GB"/>
        </a:p>
      </dgm:t>
    </dgm:pt>
    <dgm:pt modelId="{6F90C561-2839-49B2-8CAE-B081A5A1FD4D}" type="sibTrans" cxnId="{94B970E1-09A8-441E-91F1-3164106B312B}">
      <dgm:prSet/>
      <dgm:spPr/>
      <dgm:t>
        <a:bodyPr/>
        <a:lstStyle/>
        <a:p>
          <a:endParaRPr lang="en-GB"/>
        </a:p>
      </dgm:t>
    </dgm:pt>
    <dgm:pt modelId="{BBFE65A9-AA58-4D41-85D5-BA68040C9BC1}">
      <dgm:prSet custT="1"/>
      <dgm:spPr/>
      <dgm:t>
        <a:bodyPr/>
        <a:lstStyle/>
        <a:p>
          <a:pPr>
            <a:lnSpc>
              <a:spcPct val="150000"/>
            </a:lnSpc>
            <a:buFont typeface="Wingdings" panose="05000000000000000000" pitchFamily="2" charset="2"/>
            <a:buChar char="ü"/>
          </a:pPr>
          <a:r>
            <a:rPr lang="en-GB" sz="1100" dirty="0"/>
            <a:t>Demo</a:t>
          </a:r>
        </a:p>
      </dgm:t>
    </dgm:pt>
    <dgm:pt modelId="{EFBE9DE7-8EBB-4348-A899-4666B7640A55}" type="parTrans" cxnId="{07F6FEF6-C38E-4B6D-8728-3DB35CF982C8}">
      <dgm:prSet/>
      <dgm:spPr/>
      <dgm:t>
        <a:bodyPr/>
        <a:lstStyle/>
        <a:p>
          <a:endParaRPr lang="en-GB"/>
        </a:p>
      </dgm:t>
    </dgm:pt>
    <dgm:pt modelId="{ABA3C98E-1EB7-4AC5-BD92-6E038B5C70C7}" type="sibTrans" cxnId="{07F6FEF6-C38E-4B6D-8728-3DB35CF982C8}">
      <dgm:prSet/>
      <dgm:spPr/>
      <dgm:t>
        <a:bodyPr/>
        <a:lstStyle/>
        <a:p>
          <a:endParaRPr lang="en-GB"/>
        </a:p>
      </dgm:t>
    </dgm:pt>
    <dgm:pt modelId="{3C71B0B3-F18B-4202-855B-D5BF5751EFDA}">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1C38F8E5-93B8-40C5-839F-88D1A2214F8F}" type="parTrans" cxnId="{A79E7B06-8915-4326-8837-EF6A93DCBFC4}">
      <dgm:prSet/>
      <dgm:spPr/>
      <dgm:t>
        <a:bodyPr/>
        <a:lstStyle/>
        <a:p>
          <a:endParaRPr lang="en-GB"/>
        </a:p>
      </dgm:t>
    </dgm:pt>
    <dgm:pt modelId="{09C093A2-C8FB-438F-9F25-A951F826FBD8}" type="sibTrans" cxnId="{A79E7B06-8915-4326-8837-EF6A93DCBFC4}">
      <dgm:prSet/>
      <dgm:spPr/>
      <dgm:t>
        <a:bodyPr/>
        <a:lstStyle/>
        <a:p>
          <a:endParaRPr lang="en-GB"/>
        </a:p>
      </dgm:t>
    </dgm:pt>
    <dgm:pt modelId="{219FBD8A-27B0-4302-A934-0DE951481421}">
      <dgm:prSet custT="1"/>
      <dgm:spPr/>
      <dgm:t>
        <a:bodyPr/>
        <a:lstStyle/>
        <a:p>
          <a:pPr>
            <a:lnSpc>
              <a:spcPct val="150000"/>
            </a:lnSpc>
            <a:buFont typeface="Wingdings" panose="05000000000000000000" pitchFamily="2" charset="2"/>
            <a:buChar char="ü"/>
          </a:pPr>
          <a:r>
            <a:rPr lang="en-GB" sz="1100" dirty="0"/>
            <a:t>Converse everywhere</a:t>
          </a:r>
        </a:p>
      </dgm:t>
    </dgm:pt>
    <dgm:pt modelId="{29D36F07-4406-4A50-ABDC-342E9A3912AD}" type="parTrans" cxnId="{F536F30A-061F-4B68-8DCA-8ED8CCDB2A29}">
      <dgm:prSet/>
      <dgm:spPr/>
      <dgm:t>
        <a:bodyPr/>
        <a:lstStyle/>
        <a:p>
          <a:endParaRPr lang="en-GB"/>
        </a:p>
      </dgm:t>
    </dgm:pt>
    <dgm:pt modelId="{4FF89674-3056-4318-92A6-FD859C5F4A00}" type="sibTrans" cxnId="{F536F30A-061F-4B68-8DCA-8ED8CCDB2A29}">
      <dgm:prSet/>
      <dgm:spPr/>
      <dgm:t>
        <a:bodyPr/>
        <a:lstStyle/>
        <a:p>
          <a:endParaRPr lang="en-GB"/>
        </a:p>
      </dgm:t>
    </dgm:pt>
    <dgm:pt modelId="{06074CC9-AC28-4203-BBE9-2BE00326CE53}">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939FCD3B-3734-4CE3-96CC-97AC2F09B065}" type="parTrans" cxnId="{1EFD998F-02EA-410B-8383-F7A2CBC0C538}">
      <dgm:prSet/>
      <dgm:spPr/>
      <dgm:t>
        <a:bodyPr/>
        <a:lstStyle/>
        <a:p>
          <a:endParaRPr lang="en-GB"/>
        </a:p>
      </dgm:t>
    </dgm:pt>
    <dgm:pt modelId="{202A4CA5-1D41-4564-9D18-024E74422074}" type="sibTrans" cxnId="{1EFD998F-02EA-410B-8383-F7A2CBC0C538}">
      <dgm:prSet/>
      <dgm:spPr/>
      <dgm:t>
        <a:bodyPr/>
        <a:lstStyle/>
        <a:p>
          <a:endParaRPr lang="en-GB"/>
        </a:p>
      </dgm:t>
    </dgm:pt>
    <dgm:pt modelId="{07C37557-6178-4EAE-B61D-C8C036ACE934}">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85F70255-2F08-426C-8FA7-65172EAFA01E}" type="parTrans" cxnId="{9AC07770-83C3-4B6D-AACE-3123BC158CF4}">
      <dgm:prSet/>
      <dgm:spPr/>
      <dgm:t>
        <a:bodyPr/>
        <a:lstStyle/>
        <a:p>
          <a:endParaRPr lang="en-GB"/>
        </a:p>
      </dgm:t>
    </dgm:pt>
    <dgm:pt modelId="{92B9EFD3-6489-4CCD-BE35-9DFB5CB6F551}" type="sibTrans" cxnId="{9AC07770-83C3-4B6D-AACE-3123BC158CF4}">
      <dgm:prSet/>
      <dgm:spPr/>
      <dgm:t>
        <a:bodyPr/>
        <a:lstStyle/>
        <a:p>
          <a:endParaRPr lang="en-GB"/>
        </a:p>
      </dgm:t>
    </dgm:pt>
    <dgm:pt modelId="{50193AFD-7E3E-4466-B5A4-D2AC0B3B34E0}">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07269F52-7FC5-489E-BF1B-0179C52F786B}" type="parTrans" cxnId="{D0E3BDBC-06E4-4145-9AE9-8C88A065FE3F}">
      <dgm:prSet/>
      <dgm:spPr/>
      <dgm:t>
        <a:bodyPr/>
        <a:lstStyle/>
        <a:p>
          <a:endParaRPr lang="en-GB"/>
        </a:p>
      </dgm:t>
    </dgm:pt>
    <dgm:pt modelId="{F28AD45B-D944-4C35-9E33-99125EF3D40C}" type="sibTrans" cxnId="{D0E3BDBC-06E4-4145-9AE9-8C88A065FE3F}">
      <dgm:prSet/>
      <dgm:spPr/>
      <dgm:t>
        <a:bodyPr/>
        <a:lstStyle/>
        <a:p>
          <a:endParaRPr lang="en-GB"/>
        </a:p>
      </dgm:t>
    </dgm:pt>
    <dgm:pt modelId="{1E26E265-1072-467B-893B-EFE5AE9B2436}">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35F8BB21-422D-4158-968A-C8B006620459}" type="parTrans" cxnId="{903ECC75-8DB0-4A86-BD60-AF61480985C5}">
      <dgm:prSet/>
      <dgm:spPr/>
      <dgm:t>
        <a:bodyPr/>
        <a:lstStyle/>
        <a:p>
          <a:endParaRPr lang="en-GB"/>
        </a:p>
      </dgm:t>
    </dgm:pt>
    <dgm:pt modelId="{EAF32CA6-21F3-4205-9F14-5743AC787485}" type="sibTrans" cxnId="{903ECC75-8DB0-4A86-BD60-AF61480985C5}">
      <dgm:prSet/>
      <dgm:spPr/>
      <dgm:t>
        <a:bodyPr/>
        <a:lstStyle/>
        <a:p>
          <a:endParaRPr lang="en-GB"/>
        </a:p>
      </dgm:t>
    </dgm:pt>
    <dgm:pt modelId="{1B100F29-6466-4576-8271-89C9AC369FB2}">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52FA298B-6CDA-4F4F-AD86-5E6C8C8D570E}" type="parTrans" cxnId="{E59E7877-0BEC-4B50-B4E4-37AC110BF326}">
      <dgm:prSet/>
      <dgm:spPr/>
      <dgm:t>
        <a:bodyPr/>
        <a:lstStyle/>
        <a:p>
          <a:endParaRPr lang="en-GB"/>
        </a:p>
      </dgm:t>
    </dgm:pt>
    <dgm:pt modelId="{683E90B9-B592-4A97-9359-C45149DD63B0}" type="sibTrans" cxnId="{E59E7877-0BEC-4B50-B4E4-37AC110BF326}">
      <dgm:prSet/>
      <dgm:spPr/>
      <dgm:t>
        <a:bodyPr/>
        <a:lstStyle/>
        <a:p>
          <a:endParaRPr lang="en-GB"/>
        </a:p>
      </dgm:t>
    </dgm:pt>
    <dgm:pt modelId="{B285C404-BBD4-4B41-90A0-AD6469291570}">
      <dgm:prSet custT="1"/>
      <dgm:spPr/>
      <dgm:t>
        <a:bodyPr/>
        <a:lstStyle/>
        <a:p>
          <a:pPr>
            <a:lnSpc>
              <a:spcPct val="150000"/>
            </a:lnSpc>
            <a:buFont typeface="Wingdings" panose="05000000000000000000" pitchFamily="2" charset="2"/>
            <a:buChar char="ü"/>
          </a:pPr>
          <a:r>
            <a:rPr lang="en-GB" sz="1100" dirty="0"/>
            <a:t>Demo</a:t>
          </a:r>
        </a:p>
      </dgm:t>
    </dgm:pt>
    <dgm:pt modelId="{EAE93D25-3AA5-4FAD-AD8A-7099B1C3DE61}" type="parTrans" cxnId="{498C3335-C442-4612-8981-DCC18A567D6B}">
      <dgm:prSet/>
      <dgm:spPr/>
      <dgm:t>
        <a:bodyPr/>
        <a:lstStyle/>
        <a:p>
          <a:endParaRPr lang="en-GB"/>
        </a:p>
      </dgm:t>
    </dgm:pt>
    <dgm:pt modelId="{2F1161F7-B416-44FE-B4C9-7AD3FE447068}" type="sibTrans" cxnId="{498C3335-C442-4612-8981-DCC18A567D6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79E7B06-8915-4326-8837-EF6A93DCBFC4}" srcId="{DF86A6E5-580E-4F2A-B223-B458E5A97CE4}" destId="{3C71B0B3-F18B-4202-855B-D5BF5751EFDA}" srcOrd="1" destOrd="0" parTransId="{1C38F8E5-93B8-40C5-839F-88D1A2214F8F}" sibTransId="{09C093A2-C8FB-438F-9F25-A951F826FBD8}"/>
    <dgm:cxn modelId="{AC32DA07-188E-46CF-B9B2-312CAF1701EA}" srcId="{3F8F7C63-6D9D-4496-99F3-13DF66B8EAD6}" destId="{9910124C-CD53-4A9F-B500-6A452AAC9432}" srcOrd="3" destOrd="0" parTransId="{ECDD36CF-1B96-4E0B-9554-F2878A2DC6F7}" sibTransId="{08D79C43-12CD-4B87-A9B1-16CF29738924}"/>
    <dgm:cxn modelId="{C7CAFD07-AC72-478B-A18E-4F1CC4DCCB2C}" type="presOf" srcId="{91E949A8-D0DB-45D6-AFEA-87BB5B4C59AC}" destId="{FE6D297C-C9E0-4A7D-A12A-BA53DEE78AEC}" srcOrd="0" destOrd="1" presId="urn:microsoft.com/office/officeart/2005/8/layout/hList1"/>
    <dgm:cxn modelId="{0B7F3808-29CB-4356-8571-56346D6723C6}" type="presOf" srcId="{06074CC9-AC28-4203-BBE9-2BE00326CE53}" destId="{6BCC47BA-0C21-4EC9-8F7B-D9BCA5C8EC21}" srcOrd="0" destOrd="3" presId="urn:microsoft.com/office/officeart/2005/8/layout/hList1"/>
    <dgm:cxn modelId="{33F1A608-4DA9-4826-AF52-36D4C55E4E04}" srcId="{AA0CC1A4-89B3-4AA2-AE39-4C1399639CA2}" destId="{C6F6A35E-EF9D-42DB-9F6B-51AFF90BC98C}" srcOrd="0" destOrd="0" parTransId="{4BE4706B-ADBA-4294-8DC4-FD7F07C201E2}" sibTransId="{5C687E63-B55E-4016-81AC-60C7B4AB88A6}"/>
    <dgm:cxn modelId="{F536F30A-061F-4B68-8DCA-8ED8CCDB2A29}" srcId="{DF86A6E5-580E-4F2A-B223-B458E5A97CE4}" destId="{219FBD8A-27B0-4302-A934-0DE951481421}" srcOrd="2" destOrd="0" parTransId="{29D36F07-4406-4A50-ABDC-342E9A3912AD}" sibTransId="{4FF89674-3056-4318-92A6-FD859C5F4A00}"/>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B04F7D0E-7BE3-4B2E-8DBF-B618D0D69FFF}" srcId="{AA0CC1A4-89B3-4AA2-AE39-4C1399639CA2}" destId="{91E949A8-D0DB-45D6-AFEA-87BB5B4C59AC}" srcOrd="1" destOrd="0" parTransId="{88AB4FEF-F0AB-41E6-825B-7BB5036112BE}" sibTransId="{CCB17F46-CBFD-4518-AF55-D1618A2CE9B0}"/>
    <dgm:cxn modelId="{D427FE10-C284-4F0F-A62A-E67411A8B923}" type="presOf" srcId="{C47DCC52-C300-40AF-9DEB-E62FF0771B08}" destId="{CD66AAD5-A74B-4989-8AD5-348B79FA87C7}" srcOrd="0" destOrd="1" presId="urn:microsoft.com/office/officeart/2005/8/layout/hList1"/>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803A602C-5B01-40EC-BFAD-279105D23941}" type="presOf" srcId="{0CF6FF1F-C08F-4FC3-A083-8DE69E9808EC}" destId="{F9540AD5-4F34-4720-A853-23023519F2F5}" srcOrd="0" destOrd="4" presId="urn:microsoft.com/office/officeart/2005/8/layout/hList1"/>
    <dgm:cxn modelId="{498C3335-C442-4612-8981-DCC18A567D6B}" srcId="{DF86A6E5-580E-4F2A-B223-B458E5A97CE4}" destId="{B285C404-BBD4-4B41-90A0-AD6469291570}" srcOrd="8" destOrd="0" parTransId="{EAE93D25-3AA5-4FAD-AD8A-7099B1C3DE61}" sibTransId="{2F1161F7-B416-44FE-B4C9-7AD3FE447068}"/>
    <dgm:cxn modelId="{D8894437-F798-436D-9FEA-88B1D37B30CF}" type="presOf" srcId="{B095C2AB-B38D-474E-9B4A-DBA592B2D5CE}" destId="{CD66AAD5-A74B-4989-8AD5-348B79FA87C7}" srcOrd="0" destOrd="6" presId="urn:microsoft.com/office/officeart/2005/8/layout/hList1"/>
    <dgm:cxn modelId="{25B37938-CD20-4AAB-B657-9D22000492D1}" type="presOf" srcId="{70F410EB-A285-4668-8575-5E1B02603691}" destId="{569DA3D3-C2E5-4089-A6F0-CF7A0DE5293E}" srcOrd="0" destOrd="1" presId="urn:microsoft.com/office/officeart/2005/8/layout/hList1"/>
    <dgm:cxn modelId="{9754995F-5EC6-4E1F-A4FD-A7238B7A63EB}" srcId="{AA0CC1A4-89B3-4AA2-AE39-4C1399639CA2}" destId="{BEB3AC56-292D-4A18-A5E0-F685B32CAE41}" srcOrd="6" destOrd="0" parTransId="{D13306A4-D206-4A7C-9833-7D1248DA3EAB}" sibTransId="{3ACFFA8F-2B16-4819-85F3-6C8F338CFF3E}"/>
    <dgm:cxn modelId="{1A106C41-EB2E-4FCB-91A1-EFA390264D43}" srcId="{AA0CC1A4-89B3-4AA2-AE39-4C1399639CA2}" destId="{A35271C9-96CA-4492-AFC3-EA203FF15D23}" srcOrd="2" destOrd="0" parTransId="{C9749068-2E5A-46D9-A49D-4C67C782AD5F}" sibTransId="{6BE912DD-AD01-4052-B1C1-00A2305A6F29}"/>
    <dgm:cxn modelId="{CDFB0343-AC07-4603-B5CC-0C8F3B717D6E}" type="presOf" srcId="{1B100F29-6466-4576-8271-89C9AC369FB2}" destId="{6BCC47BA-0C21-4EC9-8F7B-D9BCA5C8EC21}" srcOrd="0" destOrd="7"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9AC07770-83C3-4B6D-AACE-3123BC158CF4}" srcId="{DF86A6E5-580E-4F2A-B223-B458E5A97CE4}" destId="{07C37557-6178-4EAE-B61D-C8C036ACE934}" srcOrd="4" destOrd="0" parTransId="{85F70255-2F08-426C-8FA7-65172EAFA01E}" sibTransId="{92B9EFD3-6489-4CCD-BE35-9DFB5CB6F551}"/>
    <dgm:cxn modelId="{CA41C570-DA1B-41C1-8635-31DE097B636D}" type="presOf" srcId="{50193AFD-7E3E-4466-B5A4-D2AC0B3B34E0}" destId="{6BCC47BA-0C21-4EC9-8F7B-D9BCA5C8EC21}" srcOrd="0" destOrd="5" presId="urn:microsoft.com/office/officeart/2005/8/layout/hList1"/>
    <dgm:cxn modelId="{A08E2572-D22C-4DD7-859F-093573558A8F}" type="presOf" srcId="{9910124C-CD53-4A9F-B500-6A452AAC9432}" destId="{F9540AD5-4F34-4720-A853-23023519F2F5}" srcOrd="0" destOrd="3" presId="urn:microsoft.com/office/officeart/2005/8/layout/hList1"/>
    <dgm:cxn modelId="{B2A77272-22BA-4DAA-BDA2-F6F24D273976}" srcId="{639BF8EA-4D33-4B30-911B-6776BADCAC46}" destId="{70F410EB-A285-4668-8575-5E1B02603691}" srcOrd="1" destOrd="0" parTransId="{FFDA399C-32BC-4DCE-B9A0-FB48534C612B}" sibTransId="{E61BA19F-15AC-4E37-A166-5A3494A631CD}"/>
    <dgm:cxn modelId="{3984CF72-6E37-4657-92BD-38055A2681CD}" type="presOf" srcId="{B7866836-2BF0-41A8-BBCA-652C389419E7}" destId="{569DA3D3-C2E5-4089-A6F0-CF7A0DE5293E}" srcOrd="0" destOrd="4"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03ECC75-8DB0-4A86-BD60-AF61480985C5}" srcId="{DF86A6E5-580E-4F2A-B223-B458E5A97CE4}" destId="{1E26E265-1072-467B-893B-EFE5AE9B2436}" srcOrd="6" destOrd="0" parTransId="{35F8BB21-422D-4158-968A-C8B006620459}" sibTransId="{EAF32CA6-21F3-4205-9F14-5743AC787485}"/>
    <dgm:cxn modelId="{E59E7877-0BEC-4B50-B4E4-37AC110BF326}" srcId="{DF86A6E5-580E-4F2A-B223-B458E5A97CE4}" destId="{1B100F29-6466-4576-8271-89C9AC369FB2}" srcOrd="7" destOrd="0" parTransId="{52FA298B-6CDA-4F4F-AD86-5E6C8C8D570E}" sibTransId="{683E90B9-B592-4A97-9359-C45149DD63B0}"/>
    <dgm:cxn modelId="{5AAA0478-42A0-478C-8891-3AF67FBA8F84}" type="presOf" srcId="{5DF3F700-3961-4D02-AB4C-2E90472D06DD}" destId="{569DA3D3-C2E5-4089-A6F0-CF7A0DE5293E}" srcOrd="0" destOrd="3"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FB85D480-2E5A-48F6-BF38-2F9FA0DD0BFF}" srcId="{AA0CC1A4-89B3-4AA2-AE39-4C1399639CA2}" destId="{52D2D65A-CEEF-4430-B671-82151A5F9DEB}" srcOrd="3" destOrd="0" parTransId="{DE8769B0-1CAE-430F-A9D2-A76BE1DDA4E7}" sibTransId="{877968E3-CBA1-4080-B7C7-4558A09093D8}"/>
    <dgm:cxn modelId="{CE74C486-4F91-45D9-B145-2C174CC0F801}" srcId="{639BF8EA-4D33-4B30-911B-6776BADCAC46}" destId="{5DF3F700-3961-4D02-AB4C-2E90472D06DD}" srcOrd="3" destOrd="0" parTransId="{C99FCA3E-6966-4E15-BA37-0218D0C29877}" sibTransId="{0C78CF55-44E9-466A-9F83-F4010B104A22}"/>
    <dgm:cxn modelId="{3790F588-BD57-4CCE-B91D-33379F88B9D6}" type="presOf" srcId="{F44527D1-3623-4718-A5C7-590A95354660}" destId="{CD66AAD5-A74B-4989-8AD5-348B79FA87C7}" srcOrd="0" destOrd="0" presId="urn:microsoft.com/office/officeart/2005/8/layout/hList1"/>
    <dgm:cxn modelId="{1EFD998F-02EA-410B-8383-F7A2CBC0C538}" srcId="{DF86A6E5-580E-4F2A-B223-B458E5A97CE4}" destId="{06074CC9-AC28-4203-BBE9-2BE00326CE53}" srcOrd="3" destOrd="0" parTransId="{939FCD3B-3734-4CE3-96CC-97AC2F09B065}" sibTransId="{202A4CA5-1D41-4564-9D18-024E74422074}"/>
    <dgm:cxn modelId="{65030090-E20A-4082-9076-2FF8E9CD7A73}" type="presOf" srcId="{7527A83A-283D-4D0E-B2BC-B0033889DBFC}" destId="{FE6D297C-C9E0-4A7D-A12A-BA53DEE78AEC}" srcOrd="0" destOrd="4" presId="urn:microsoft.com/office/officeart/2005/8/layout/hList1"/>
    <dgm:cxn modelId="{CCB3AD96-25FA-460C-8F83-0A3109314728}" type="presOf" srcId="{219FBD8A-27B0-4302-A934-0DE951481421}" destId="{6BCC47BA-0C21-4EC9-8F7B-D9BCA5C8EC21}" srcOrd="0" destOrd="2"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E8F7569B-8AF8-4486-8868-43CA7BA20586}" type="presOf" srcId="{A71749F1-5ADA-49D9-9011-F690376F2C84}" destId="{569DA3D3-C2E5-4089-A6F0-CF7A0DE5293E}" srcOrd="0" destOrd="2"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4400E9A0-9DE6-48B0-939F-A20AE8278AAB}" srcId="{AA0CC1A4-89B3-4AA2-AE39-4C1399639CA2}" destId="{7527A83A-283D-4D0E-B2BC-B0033889DBFC}" srcOrd="4" destOrd="0" parTransId="{E7EFE795-1C97-4AE4-B90D-4FD89369AF5E}" sibTransId="{B8858D32-B70D-4423-B68E-3F8D7303779E}"/>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BC83D5AA-8792-4337-9537-B7347B1E8A24}" type="presOf" srcId="{BBFE65A9-AA58-4D41-85D5-BA68040C9BC1}" destId="{569DA3D3-C2E5-4089-A6F0-CF7A0DE5293E}" srcOrd="0" destOrd="5" presId="urn:microsoft.com/office/officeart/2005/8/layout/hList1"/>
    <dgm:cxn modelId="{D81FA8AB-7225-4D95-8A8B-AB8D57B93D60}" srcId="{639BF8EA-4D33-4B30-911B-6776BADCAC46}" destId="{A71749F1-5ADA-49D9-9011-F690376F2C84}" srcOrd="2" destOrd="0" parTransId="{BB25E0BA-10DD-4FD0-818E-13FB2935CC96}" sibTransId="{719F5583-24BC-4935-AD88-D79536FEB2E9}"/>
    <dgm:cxn modelId="{533B33B0-F780-445E-9B62-7F84DB009051}" srcId="{AC11CA59-F486-473C-AE1A-BD3E159BD48A}" destId="{639BF8EA-4D33-4B30-911B-6776BADCAC46}" srcOrd="3" destOrd="0" parTransId="{73779F8B-B701-4BB6-9E77-1298E5928771}" sibTransId="{02641D1F-193F-4370-8212-3D28CA0839D7}"/>
    <dgm:cxn modelId="{8E3D10B4-E8BE-431D-BBF8-7E6578195380}" type="presOf" srcId="{07C37557-6178-4EAE-B61D-C8C036ACE934}" destId="{6BCC47BA-0C21-4EC9-8F7B-D9BCA5C8EC21}" srcOrd="0" destOrd="4" presId="urn:microsoft.com/office/officeart/2005/8/layout/hList1"/>
    <dgm:cxn modelId="{0B26D8B4-4CA3-4BB7-B449-9EFAE5BAEA46}" type="presOf" srcId="{3C71B0B3-F18B-4202-855B-D5BF5751EFDA}" destId="{6BCC47BA-0C21-4EC9-8F7B-D9BCA5C8EC21}" srcOrd="0" destOrd="1" presId="urn:microsoft.com/office/officeart/2005/8/layout/hList1"/>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D0E3BDBC-06E4-4145-9AE9-8C88A065FE3F}" srcId="{DF86A6E5-580E-4F2A-B223-B458E5A97CE4}" destId="{50193AFD-7E3E-4466-B5A4-D2AC0B3B34E0}" srcOrd="5" destOrd="0" parTransId="{07269F52-7FC5-489E-BF1B-0179C52F786B}" sibTransId="{F28AD45B-D944-4C35-9E33-99125EF3D40C}"/>
    <dgm:cxn modelId="{98D3D7C0-B179-43E9-B85E-47154B7074F3}" type="presOf" srcId="{D49771B6-E973-4F0D-8DAD-96E705D1FA1E}" destId="{FE6D297C-C9E0-4A7D-A12A-BA53DEE78AEC}" srcOrd="0" destOrd="5" presId="urn:microsoft.com/office/officeart/2005/8/layout/hList1"/>
    <dgm:cxn modelId="{660109C3-B93F-4C62-A091-A0610F310813}" type="presOf" srcId="{B285C404-BBD4-4B41-90A0-AD6469291570}" destId="{6BCC47BA-0C21-4EC9-8F7B-D9BCA5C8EC21}" srcOrd="0" destOrd="8" presId="urn:microsoft.com/office/officeart/2005/8/layout/hList1"/>
    <dgm:cxn modelId="{0AA27BC7-6DD3-464E-AB2F-3F118C744134}" type="presOf" srcId="{A35271C9-96CA-4492-AFC3-EA203FF15D23}" destId="{FE6D297C-C9E0-4A7D-A12A-BA53DEE78AEC}" srcOrd="0" destOrd="2"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5763FCD1-E340-4057-A5FF-45A1EC1D2D06}" type="presOf" srcId="{52D2D65A-CEEF-4430-B671-82151A5F9DEB}" destId="{FE6D297C-C9E0-4A7D-A12A-BA53DEE78AEC}" srcOrd="0" destOrd="3" presId="urn:microsoft.com/office/officeart/2005/8/layout/hList1"/>
    <dgm:cxn modelId="{D4F09DD2-D7DC-4C0A-B107-20DDDF7554E9}" srcId="{639BF8EA-4D33-4B30-911B-6776BADCAC46}" destId="{8A005F68-872E-4565-97CF-5F934A8F7106}" srcOrd="0" destOrd="0" parTransId="{6458AC6F-FC93-49FE-B39E-B3BD37FC1330}" sibTransId="{88809219-9B02-4029-97B7-029D87354175}"/>
    <dgm:cxn modelId="{75C69BD5-2CCB-4888-93DE-9BF55E30470F}" srcId="{AA0CC1A4-89B3-4AA2-AE39-4C1399639CA2}" destId="{D49771B6-E973-4F0D-8DAD-96E705D1FA1E}" srcOrd="5" destOrd="0" parTransId="{9DBC3003-F332-46CB-9076-1ED7B919686D}" sibTransId="{657B9905-F7CE-49D5-9219-ACE816D13D23}"/>
    <dgm:cxn modelId="{94B970E1-09A8-441E-91F1-3164106B312B}" srcId="{639BF8EA-4D33-4B30-911B-6776BADCAC46}" destId="{B7866836-2BF0-41A8-BBCA-652C389419E7}" srcOrd="4" destOrd="0" parTransId="{90AC5E47-CB99-4F40-91AF-BA17077C6E9C}" sibTransId="{6F90C561-2839-49B2-8CAE-B081A5A1FD4D}"/>
    <dgm:cxn modelId="{28191EE6-95A7-4034-9576-375608FEE2BA}" srcId="{3F8F7C63-6D9D-4496-99F3-13DF66B8EAD6}" destId="{4A547C1D-B2B4-4DC0-9186-F06ADA29D96C}" srcOrd="1" destOrd="0" parTransId="{F4FB9ED1-E83E-49C1-92FA-6655211CE690}" sibTransId="{5B58EB33-10F0-4DE7-8164-D3499FE473A2}"/>
    <dgm:cxn modelId="{B329AEE8-4543-402A-AA06-29F3A101607E}" type="presOf" srcId="{DF86A6E5-580E-4F2A-B223-B458E5A97CE4}" destId="{19CDF2AB-3B0B-41CB-AD00-E99839314F1A}" srcOrd="0" destOrd="0" presId="urn:microsoft.com/office/officeart/2005/8/layout/hList1"/>
    <dgm:cxn modelId="{7A341BEA-ECC8-4A16-BD97-A114A1A0BBC6}" type="presOf" srcId="{BEB3AC56-292D-4A18-A5E0-F685B32CAE41}" destId="{FE6D297C-C9E0-4A7D-A12A-BA53DEE78AEC}" srcOrd="0" destOrd="6" presId="urn:microsoft.com/office/officeart/2005/8/layout/hList1"/>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7B1131F6-7E19-4C9F-BAC4-0FC54D576D99}" type="presOf" srcId="{1E26E265-1072-467B-893B-EFE5AE9B2436}" destId="{6BCC47BA-0C21-4EC9-8F7B-D9BCA5C8EC21}" srcOrd="0" destOrd="6" presId="urn:microsoft.com/office/officeart/2005/8/layout/hList1"/>
    <dgm:cxn modelId="{07F6FEF6-C38E-4B6D-8728-3DB35CF982C8}" srcId="{639BF8EA-4D33-4B30-911B-6776BADCAC46}" destId="{BBFE65A9-AA58-4D41-85D5-BA68040C9BC1}" srcOrd="5" destOrd="0" parTransId="{EFBE9DE7-8EBB-4348-A899-4666B7640A55}" sibTransId="{ABA3C98E-1EB7-4AC5-BD92-6E038B5C70C7}"/>
    <dgm:cxn modelId="{2C7599FB-9E01-416D-861C-B5C2EDBA1222}" type="presOf" srcId="{DFDE87FF-41B5-422A-B0DE-35065B11DE8D}" destId="{CD66AAD5-A74B-4989-8AD5-348B79FA87C7}" srcOrd="0" destOrd="2"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55564"/>
        <a:ext cx="2016677" cy="806670"/>
      </dsp:txXfrm>
    </dsp:sp>
    <dsp:sp modelId="{F9540AD5-4F34-4720-A853-23023519F2F5}">
      <dsp:nvSpPr>
        <dsp:cNvPr id="0" name=""/>
        <dsp:cNvSpPr/>
      </dsp:nvSpPr>
      <dsp:spPr>
        <a:xfrm>
          <a:off x="5260"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62235"/>
        <a:ext cx="2016677" cy="3568499"/>
      </dsp:txXfrm>
    </dsp:sp>
    <dsp:sp modelId="{A15940E0-E524-4386-893B-E5C857ACD0DE}">
      <dsp:nvSpPr>
        <dsp:cNvPr id="0" name=""/>
        <dsp:cNvSpPr/>
      </dsp:nvSpPr>
      <dsp:spPr>
        <a:xfrm>
          <a:off x="2304273" y="155564"/>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55564"/>
        <a:ext cx="2016677" cy="806670"/>
      </dsp:txXfrm>
    </dsp:sp>
    <dsp:sp modelId="{CD66AAD5-A74B-4989-8AD5-348B79FA87C7}">
      <dsp:nvSpPr>
        <dsp:cNvPr id="0" name=""/>
        <dsp:cNvSpPr/>
      </dsp:nvSpPr>
      <dsp:spPr>
        <a:xfrm>
          <a:off x="2304273"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62235"/>
        <a:ext cx="2016677" cy="3568499"/>
      </dsp:txXfrm>
    </dsp:sp>
    <dsp:sp modelId="{6D51457A-C3C5-41AF-B616-CDB4705EBFBD}">
      <dsp:nvSpPr>
        <dsp:cNvPr id="0" name=""/>
        <dsp:cNvSpPr/>
      </dsp:nvSpPr>
      <dsp:spPr>
        <a:xfrm>
          <a:off x="4603285"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55564"/>
        <a:ext cx="2016677" cy="806670"/>
      </dsp:txXfrm>
    </dsp:sp>
    <dsp:sp modelId="{FE6D297C-C9E0-4A7D-A12A-BA53DEE78AEC}">
      <dsp:nvSpPr>
        <dsp:cNvPr id="0" name=""/>
        <dsp:cNvSpPr/>
      </dsp:nvSpPr>
      <dsp:spPr>
        <a:xfrm>
          <a:off x="4603285"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62235"/>
        <a:ext cx="2016677" cy="3568499"/>
      </dsp:txXfrm>
    </dsp:sp>
    <dsp:sp modelId="{79AA2380-6C09-4C3E-A320-87D02EF11B92}">
      <dsp:nvSpPr>
        <dsp:cNvPr id="0" name=""/>
        <dsp:cNvSpPr/>
      </dsp:nvSpPr>
      <dsp:spPr>
        <a:xfrm>
          <a:off x="6902297"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55564"/>
        <a:ext cx="2016677" cy="806670"/>
      </dsp:txXfrm>
    </dsp:sp>
    <dsp:sp modelId="{569DA3D3-C2E5-4089-A6F0-CF7A0DE5293E}">
      <dsp:nvSpPr>
        <dsp:cNvPr id="0" name=""/>
        <dsp:cNvSpPr/>
      </dsp:nvSpPr>
      <dsp:spPr>
        <a:xfrm>
          <a:off x="6902297"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62235"/>
        <a:ext cx="2016677" cy="3568499"/>
      </dsp:txXfrm>
    </dsp:sp>
    <dsp:sp modelId="{19CDF2AB-3B0B-41CB-AD00-E99839314F1A}">
      <dsp:nvSpPr>
        <dsp:cNvPr id="0" name=""/>
        <dsp:cNvSpPr/>
      </dsp:nvSpPr>
      <dsp:spPr>
        <a:xfrm>
          <a:off x="9201309" y="155564"/>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155564"/>
        <a:ext cx="2016677" cy="806670"/>
      </dsp:txXfrm>
    </dsp:sp>
    <dsp:sp modelId="{6BCC47BA-0C21-4EC9-8F7B-D9BCA5C8EC21}">
      <dsp:nvSpPr>
        <dsp:cNvPr id="0" name=""/>
        <dsp:cNvSpPr/>
      </dsp:nvSpPr>
      <dsp:spPr>
        <a:xfrm>
          <a:off x="9201309" y="962235"/>
          <a:ext cx="2016677" cy="3568499"/>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62235"/>
        <a:ext cx="2016677" cy="3568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25/02/2020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07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1:12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19</a:t>
            </a:fld>
            <a:endParaRPr lang="en-GB"/>
          </a:p>
        </p:txBody>
      </p:sp>
    </p:spTree>
    <p:extLst>
      <p:ext uri="{BB962C8B-B14F-4D97-AF65-F5344CB8AC3E}">
        <p14:creationId xmlns:p14="http://schemas.microsoft.com/office/powerpoint/2010/main" val="3045405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20</a:t>
            </a:fld>
            <a:endParaRPr lang="en-GB"/>
          </a:p>
        </p:txBody>
      </p:sp>
    </p:spTree>
    <p:extLst>
      <p:ext uri="{BB962C8B-B14F-4D97-AF65-F5344CB8AC3E}">
        <p14:creationId xmlns:p14="http://schemas.microsoft.com/office/powerpoint/2010/main" val="2345829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2/25/2020 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22</a:t>
            </a:fld>
            <a:endParaRPr lang="en-GB"/>
          </a:p>
        </p:txBody>
      </p:sp>
    </p:spTree>
    <p:extLst>
      <p:ext uri="{BB962C8B-B14F-4D97-AF65-F5344CB8AC3E}">
        <p14:creationId xmlns:p14="http://schemas.microsoft.com/office/powerpoint/2010/main" val="245533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26</a:t>
            </a:fld>
            <a:endParaRPr lang="en-GB"/>
          </a:p>
        </p:txBody>
      </p:sp>
    </p:spTree>
    <p:extLst>
      <p:ext uri="{BB962C8B-B14F-4D97-AF65-F5344CB8AC3E}">
        <p14:creationId xmlns:p14="http://schemas.microsoft.com/office/powerpoint/2010/main" val="466738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1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36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25% of professional developers have already embraced low code application development to automate repetitive aspects of the dev ops life cycle. </a:t>
            </a:r>
          </a:p>
          <a:p>
            <a:r>
              <a:rPr lang="en-US"/>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145973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2/25/2020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2/25/2020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2/25/2020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2/25/2020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735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20379526"/>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4"/>
            <a:ext cx="5412750" cy="607089"/>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53537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64702020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411714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25/02/2020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0.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10.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25/02/2020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34" Type="http://schemas.openxmlformats.org/officeDocument/2006/relationships/image" Target="../media/image68.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2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78.gif"/><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93.pn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3.png"/><Relationship Id="rId2" Type="http://schemas.openxmlformats.org/officeDocument/2006/relationships/slideLayout" Target="../slideLayouts/slideLayout34.xml"/><Relationship Id="rId1" Type="http://schemas.openxmlformats.org/officeDocument/2006/relationships/tags" Target="../tags/tag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image" Target="../media/image96.png"/><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tags" Target="../tags/tag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2.emf"/></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28.xml"/><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4.xml"/><Relationship Id="rId5" Type="http://schemas.openxmlformats.org/officeDocument/2006/relationships/image" Target="../media/image10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1.xml"/><Relationship Id="rId5" Type="http://schemas.openxmlformats.org/officeDocument/2006/relationships/image" Target="../media/image114.png"/><Relationship Id="rId4" Type="http://schemas.openxmlformats.org/officeDocument/2006/relationships/hyperlink" Target="https://powerapps.microsoft.com/en-us/tutorials/connections-lis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2D78CD6A-AB46-C047-8E8E-D3D87D57FFC3}"/>
              </a:ext>
            </a:extLst>
          </p:cNvPr>
          <p:cNvSpPr txBox="1">
            <a:spLocks/>
          </p:cNvSpPr>
          <p:nvPr/>
        </p:nvSpPr>
        <p:spPr>
          <a:xfrm>
            <a:off x="568048" y="1576814"/>
            <a:ext cx="4155760" cy="637474"/>
          </a:xfrm>
          <a:prstGeom prst="rect">
            <a:avLst/>
          </a:prstGeom>
        </p:spPr>
        <p:txBody>
          <a:bodyPr vert="horz" wrap="square" lIns="0" tIns="0" rIns="0" bIns="0" rtlCol="0" anchor="t">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latin typeface="Segoe UI Light"/>
                <a:cs typeface="Segoe UI Light"/>
              </a:rPr>
              <a:t>Some processes are best solved</a:t>
            </a:r>
            <a:br>
              <a:rPr lang="en-US" sz="1568"/>
            </a:br>
            <a:r>
              <a:rPr lang="en-US" sz="1568">
                <a:latin typeface="Segoe UI Light"/>
                <a:cs typeface="Segoe UI Light"/>
              </a:rPr>
              <a:t>by </a:t>
            </a:r>
            <a:r>
              <a:rPr lang="en-US" sz="1568" b="1">
                <a:solidFill>
                  <a:srgbClr val="742673"/>
                </a:solidFill>
                <a:latin typeface="Segoe UI Light"/>
                <a:cs typeface="Segoe UI Light"/>
              </a:rPr>
              <a:t>off-the-shelf SaaS solutions.</a:t>
            </a:r>
            <a:endParaRPr lang="en-US" sz="1568" b="1">
              <a:solidFill>
                <a:srgbClr val="742673"/>
              </a:solidFill>
            </a:endParaRPr>
          </a:p>
        </p:txBody>
      </p:sp>
      <p:sp>
        <p:nvSpPr>
          <p:cNvPr id="164" name="Title 5">
            <a:extLst>
              <a:ext uri="{FF2B5EF4-FFF2-40B4-BE49-F238E27FC236}">
                <a16:creationId xmlns:a16="http://schemas.microsoft.com/office/drawing/2014/main" id="{A2B2E6F4-245D-C24E-A80D-60C56CDEB0BC}"/>
              </a:ext>
            </a:extLst>
          </p:cNvPr>
          <p:cNvSpPr txBox="1">
            <a:spLocks/>
          </p:cNvSpPr>
          <p:nvPr/>
        </p:nvSpPr>
        <p:spPr>
          <a:xfrm>
            <a:off x="568047" y="749364"/>
            <a:ext cx="4903235" cy="452946"/>
          </a:xfrm>
          <a:prstGeom prst="rect">
            <a:avLst/>
          </a:prstGeom>
        </p:spPr>
        <p:txBody>
          <a:bodyPr vert="horz" wrap="square" lIns="0" tIns="161356" rIns="0" bIns="0" rtlCol="0" anchor="b">
            <a:noAutofit/>
          </a:bodyPr>
          <a:lstStyle>
            <a:lvl1pPr algn="l" defTabSz="932742" rtl="0" eaLnBrk="1" latinLnBrk="0" hangingPunct="1">
              <a:lnSpc>
                <a:spcPct val="10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367">
              <a:defRPr/>
            </a:pPr>
            <a:r>
              <a:rPr lang="en-US" sz="2745" spc="-147">
                <a:latin typeface="Segoe UI Semibold"/>
              </a:rPr>
              <a:t>Low code in digital transformation</a:t>
            </a:r>
          </a:p>
        </p:txBody>
      </p:sp>
      <p:sp>
        <p:nvSpPr>
          <p:cNvPr id="166" name="Text Placeholder 6">
            <a:extLst>
              <a:ext uri="{FF2B5EF4-FFF2-40B4-BE49-F238E27FC236}">
                <a16:creationId xmlns:a16="http://schemas.microsoft.com/office/drawing/2014/main" id="{1E481B23-E4DC-714C-842E-0088FAE2B6C5}"/>
              </a:ext>
            </a:extLst>
          </p:cNvPr>
          <p:cNvSpPr txBox="1">
            <a:spLocks/>
          </p:cNvSpPr>
          <p:nvPr/>
        </p:nvSpPr>
        <p:spPr>
          <a:xfrm>
            <a:off x="568048" y="2235829"/>
            <a:ext cx="4155760" cy="27535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But there isn’t always “an app for that.”</a:t>
            </a:r>
          </a:p>
        </p:txBody>
      </p:sp>
      <p:sp>
        <p:nvSpPr>
          <p:cNvPr id="167" name="Text Placeholder 6">
            <a:extLst>
              <a:ext uri="{FF2B5EF4-FFF2-40B4-BE49-F238E27FC236}">
                <a16:creationId xmlns:a16="http://schemas.microsoft.com/office/drawing/2014/main" id="{7FB16615-5696-664C-96B8-61CB2C6CE602}"/>
              </a:ext>
            </a:extLst>
          </p:cNvPr>
          <p:cNvSpPr txBox="1">
            <a:spLocks/>
          </p:cNvSpPr>
          <p:nvPr/>
        </p:nvSpPr>
        <p:spPr>
          <a:xfrm>
            <a:off x="568048" y="3241607"/>
            <a:ext cx="4155760" cy="6374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Some processes are best be solved</a:t>
            </a:r>
            <a:br>
              <a:rPr lang="en-US" sz="1568"/>
            </a:br>
            <a:r>
              <a:rPr lang="en-US" sz="1568"/>
              <a:t>by </a:t>
            </a:r>
            <a:r>
              <a:rPr lang="en-US" sz="1568" b="1">
                <a:solidFill>
                  <a:srgbClr val="742673"/>
                </a:solidFill>
              </a:rPr>
              <a:t>custom app development.</a:t>
            </a:r>
          </a:p>
        </p:txBody>
      </p:sp>
      <p:sp>
        <p:nvSpPr>
          <p:cNvPr id="168" name="Text Placeholder 6">
            <a:extLst>
              <a:ext uri="{FF2B5EF4-FFF2-40B4-BE49-F238E27FC236}">
                <a16:creationId xmlns:a16="http://schemas.microsoft.com/office/drawing/2014/main" id="{4DCD28FA-E710-4946-A4F3-CCB30EBB29B1}"/>
              </a:ext>
            </a:extLst>
          </p:cNvPr>
          <p:cNvSpPr txBox="1">
            <a:spLocks/>
          </p:cNvSpPr>
          <p:nvPr/>
        </p:nvSpPr>
        <p:spPr>
          <a:xfrm>
            <a:off x="568048" y="3953053"/>
            <a:ext cx="4155760" cy="48626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latinLnBrk="1">
              <a:lnSpc>
                <a:spcPct val="100000"/>
              </a:lnSpc>
              <a:spcAft>
                <a:spcPts val="2549"/>
              </a:spcAft>
              <a:defRPr/>
            </a:pPr>
            <a:r>
              <a:rPr lang="en-US" sz="1568"/>
              <a:t>But there is only so much custom app </a:t>
            </a:r>
            <a:br>
              <a:rPr lang="en-US" sz="1568"/>
            </a:br>
            <a:r>
              <a:rPr lang="en-US" sz="1568"/>
              <a:t>development an organization can invest in.</a:t>
            </a:r>
          </a:p>
        </p:txBody>
      </p:sp>
      <p:sp>
        <p:nvSpPr>
          <p:cNvPr id="169" name="Text Placeholder 6">
            <a:extLst>
              <a:ext uri="{FF2B5EF4-FFF2-40B4-BE49-F238E27FC236}">
                <a16:creationId xmlns:a16="http://schemas.microsoft.com/office/drawing/2014/main" id="{25C331B5-93DB-404C-802F-8FF6A5436F48}"/>
              </a:ext>
            </a:extLst>
          </p:cNvPr>
          <p:cNvSpPr txBox="1">
            <a:spLocks/>
          </p:cNvSpPr>
          <p:nvPr/>
        </p:nvSpPr>
        <p:spPr>
          <a:xfrm>
            <a:off x="568048" y="5190971"/>
            <a:ext cx="3743718" cy="7903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Everything else is a missed opportunity</a:t>
            </a:r>
            <a:br>
              <a:rPr lang="en-US" sz="1568"/>
            </a:br>
            <a:r>
              <a:rPr lang="en-US" sz="1568"/>
              <a:t>to optimize and innovate.                                  </a:t>
            </a:r>
            <a:r>
              <a:rPr lang="en-US" sz="1568" b="1">
                <a:solidFill>
                  <a:srgbClr val="742673"/>
                </a:solidFill>
              </a:rPr>
              <a:t>Low-code development solves this for you. </a:t>
            </a:r>
          </a:p>
        </p:txBody>
      </p:sp>
      <p:pic>
        <p:nvPicPr>
          <p:cNvPr id="474" name="Picture 473">
            <a:extLst>
              <a:ext uri="{FF2B5EF4-FFF2-40B4-BE49-F238E27FC236}">
                <a16:creationId xmlns:a16="http://schemas.microsoft.com/office/drawing/2014/main" id="{2DDDBD57-B11A-488E-9798-3A551C9B00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6331" y="749364"/>
            <a:ext cx="6177775" cy="5751797"/>
          </a:xfrm>
          <a:prstGeom prst="rect">
            <a:avLst/>
          </a:prstGeom>
          <a:solidFill>
            <a:schemeClr val="bg1"/>
          </a:solidFill>
        </p:spPr>
      </p:pic>
    </p:spTree>
    <p:extLst>
      <p:ext uri="{BB962C8B-B14F-4D97-AF65-F5344CB8AC3E}">
        <p14:creationId xmlns:p14="http://schemas.microsoft.com/office/powerpoint/2010/main" val="1114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00"/>
                            </p:stCondLst>
                            <p:childTnLst>
                              <p:par>
                                <p:cTn id="9" presetID="12" presetClass="entr" presetSubtype="4" fill="hold" grpId="0" nodeType="afterEffect">
                                  <p:stCondLst>
                                    <p:cond delay="100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p:tgtEl>
                                          <p:spTgt spid="166"/>
                                        </p:tgtEl>
                                        <p:attrNameLst>
                                          <p:attrName>ppt_y</p:attrName>
                                        </p:attrNameLst>
                                      </p:cBhvr>
                                      <p:tavLst>
                                        <p:tav tm="0">
                                          <p:val>
                                            <p:strVal val="#ppt_y+#ppt_h*1.125000"/>
                                          </p:val>
                                        </p:tav>
                                        <p:tav tm="100000">
                                          <p:val>
                                            <p:strVal val="#ppt_y"/>
                                          </p:val>
                                        </p:tav>
                                      </p:tavLst>
                                    </p:anim>
                                    <p:animEffect transition="in" filter="wipe(up)">
                                      <p:cBhvr>
                                        <p:cTn id="12" dur="500"/>
                                        <p:tgtEl>
                                          <p:spTgt spid="166"/>
                                        </p:tgtEl>
                                      </p:cBhvr>
                                    </p:animEffect>
                                  </p:childTnLst>
                                </p:cTn>
                              </p:par>
                            </p:childTnLst>
                          </p:cTn>
                        </p:par>
                        <p:par>
                          <p:cTn id="13" fill="hold">
                            <p:stCondLst>
                              <p:cond delay="2500"/>
                            </p:stCondLst>
                            <p:childTnLst>
                              <p:par>
                                <p:cTn id="14" presetID="10" presetClass="entr" presetSubtype="0" fill="hold" grpId="0" nodeType="afterEffect">
                                  <p:stCondLst>
                                    <p:cond delay="150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par>
                          <p:cTn id="17" fill="hold">
                            <p:stCondLst>
                              <p:cond delay="4500"/>
                            </p:stCondLst>
                            <p:childTnLst>
                              <p:par>
                                <p:cTn id="18" presetID="42" presetClass="entr" presetSubtype="0" fill="hold" grpId="0" nodeType="afterEffect">
                                  <p:stCondLst>
                                    <p:cond delay="100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500"/>
                                        <p:tgtEl>
                                          <p:spTgt spid="168"/>
                                        </p:tgtEl>
                                      </p:cBhvr>
                                    </p:animEffect>
                                    <p:anim calcmode="lin" valueType="num">
                                      <p:cBhvr>
                                        <p:cTn id="21" dur="500" fill="hold"/>
                                        <p:tgtEl>
                                          <p:spTgt spid="168"/>
                                        </p:tgtEl>
                                        <p:attrNameLst>
                                          <p:attrName>ppt_x</p:attrName>
                                        </p:attrNameLst>
                                      </p:cBhvr>
                                      <p:tavLst>
                                        <p:tav tm="0">
                                          <p:val>
                                            <p:strVal val="#ppt_x"/>
                                          </p:val>
                                        </p:tav>
                                        <p:tav tm="100000">
                                          <p:val>
                                            <p:strVal val="#ppt_x"/>
                                          </p:val>
                                        </p:tav>
                                      </p:tavLst>
                                    </p:anim>
                                    <p:anim calcmode="lin" valueType="num">
                                      <p:cBhvr>
                                        <p:cTn id="22" dur="500" fill="hold"/>
                                        <p:tgtEl>
                                          <p:spTgt spid="168"/>
                                        </p:tgtEl>
                                        <p:attrNameLst>
                                          <p:attrName>ppt_y</p:attrName>
                                        </p:attrNameLst>
                                      </p:cBhvr>
                                      <p:tavLst>
                                        <p:tav tm="0">
                                          <p:val>
                                            <p:strVal val="#ppt_y+.1"/>
                                          </p:val>
                                        </p:tav>
                                        <p:tav tm="100000">
                                          <p:val>
                                            <p:strVal val="#ppt_y"/>
                                          </p:val>
                                        </p:tav>
                                      </p:tavLst>
                                    </p:anim>
                                  </p:childTnLst>
                                </p:cTn>
                              </p:par>
                            </p:childTnLst>
                          </p:cTn>
                        </p:par>
                        <p:par>
                          <p:cTn id="23" fill="hold">
                            <p:stCondLst>
                              <p:cond delay="6000"/>
                            </p:stCondLst>
                            <p:childTnLst>
                              <p:par>
                                <p:cTn id="24" presetID="10" presetClass="entr" presetSubtype="0" fill="hold" grpId="0" nodeType="afterEffect">
                                  <p:stCondLst>
                                    <p:cond delay="1500"/>
                                  </p:stCondLst>
                                  <p:childTnLst>
                                    <p:set>
                                      <p:cBhvr>
                                        <p:cTn id="25" dur="1" fill="hold">
                                          <p:stCondLst>
                                            <p:cond delay="0"/>
                                          </p:stCondLst>
                                        </p:cTn>
                                        <p:tgtEl>
                                          <p:spTgt spid="169"/>
                                        </p:tgtEl>
                                        <p:attrNameLst>
                                          <p:attrName>style.visibility</p:attrName>
                                        </p:attrNameLst>
                                      </p:cBhvr>
                                      <p:to>
                                        <p:strVal val="visible"/>
                                      </p:to>
                                    </p:set>
                                    <p:animEffect transition="in" filter="fade">
                                      <p:cBhvr>
                                        <p:cTn id="26"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6" grpId="0"/>
      <p:bldP spid="167" grpId="0"/>
      <p:bldP spid="168" grpId="0"/>
      <p:bldP spid="1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C555654C-BC98-4115-B416-2C2BC5C961A2}"/>
              </a:ext>
            </a:extLst>
          </p:cNvPr>
          <p:cNvGrpSpPr/>
          <p:nvPr/>
        </p:nvGrpSpPr>
        <p:grpSpPr>
          <a:xfrm>
            <a:off x="4327735" y="2134513"/>
            <a:ext cx="1518890" cy="1275029"/>
            <a:chOff x="9852070" y="2488993"/>
            <a:chExt cx="1392403" cy="1149567"/>
          </a:xfrm>
        </p:grpSpPr>
        <p:pic>
          <p:nvPicPr>
            <p:cNvPr id="56" name="Picture 55">
              <a:extLst>
                <a:ext uri="{FF2B5EF4-FFF2-40B4-BE49-F238E27FC236}">
                  <a16:creationId xmlns:a16="http://schemas.microsoft.com/office/drawing/2014/main" id="{45209A79-7AD7-4904-BB14-749916CA9BD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0045788" y="2488993"/>
              <a:ext cx="940353" cy="682476"/>
            </a:xfrm>
            <a:prstGeom prst="rect">
              <a:avLst/>
            </a:prstGeom>
            <a:ln>
              <a:noFill/>
            </a:ln>
          </p:spPr>
        </p:pic>
        <p:sp>
          <p:nvSpPr>
            <p:cNvPr id="57" name="TextBox 56">
              <a:extLst>
                <a:ext uri="{FF2B5EF4-FFF2-40B4-BE49-F238E27FC236}">
                  <a16:creationId xmlns:a16="http://schemas.microsoft.com/office/drawing/2014/main" id="{9C3978C1-3692-4093-BFBA-7DB93FE232BB}"/>
                </a:ext>
              </a:extLst>
            </p:cNvPr>
            <p:cNvSpPr txBox="1"/>
            <p:nvPr/>
          </p:nvSpPr>
          <p:spPr>
            <a:xfrm>
              <a:off x="9852070" y="3147401"/>
              <a:ext cx="139240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BI</a:t>
              </a:r>
            </a:p>
          </p:txBody>
        </p:sp>
      </p:grpSp>
      <p:grpSp>
        <p:nvGrpSpPr>
          <p:cNvPr id="50" name="Group 49">
            <a:extLst>
              <a:ext uri="{FF2B5EF4-FFF2-40B4-BE49-F238E27FC236}">
                <a16:creationId xmlns:a16="http://schemas.microsoft.com/office/drawing/2014/main" id="{A3B38701-FC3C-43D3-8F33-FB3BB5CBCA65}"/>
              </a:ext>
            </a:extLst>
          </p:cNvPr>
          <p:cNvGrpSpPr/>
          <p:nvPr/>
        </p:nvGrpSpPr>
        <p:grpSpPr>
          <a:xfrm>
            <a:off x="730739" y="2134516"/>
            <a:ext cx="1828560" cy="1551023"/>
            <a:chOff x="6206345" y="2477086"/>
            <a:chExt cx="1676285" cy="1398403"/>
          </a:xfrm>
        </p:grpSpPr>
        <p:sp>
          <p:nvSpPr>
            <p:cNvPr id="54" name="TextBox 53">
              <a:extLst>
                <a:ext uri="{FF2B5EF4-FFF2-40B4-BE49-F238E27FC236}">
                  <a16:creationId xmlns:a16="http://schemas.microsoft.com/office/drawing/2014/main" id="{0B1C3246-52BB-43FD-B878-45AD1306808D}"/>
                </a:ext>
              </a:extLst>
            </p:cNvPr>
            <p:cNvSpPr txBox="1"/>
            <p:nvPr/>
          </p:nvSpPr>
          <p:spPr>
            <a:xfrm>
              <a:off x="6206345" y="3159561"/>
              <a:ext cx="1676285" cy="715928"/>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Automate</a:t>
              </a:r>
            </a:p>
          </p:txBody>
        </p:sp>
        <p:pic>
          <p:nvPicPr>
            <p:cNvPr id="55" name="Picture 54">
              <a:extLst>
                <a:ext uri="{FF2B5EF4-FFF2-40B4-BE49-F238E27FC236}">
                  <a16:creationId xmlns:a16="http://schemas.microsoft.com/office/drawing/2014/main" id="{4EE0DCE5-B120-4FC4-BC19-95CB62FA5968}"/>
                </a:ext>
              </a:extLst>
            </p:cNvPr>
            <p:cNvPicPr>
              <a:picLocks noChangeAspect="1"/>
            </p:cNvPicPr>
            <p:nvPr/>
          </p:nvPicPr>
          <p:blipFill>
            <a:blip r:embed="rId5" cstate="email">
              <a:lum bright="-100000" contrast="-100000"/>
              <a:extLst>
                <a:ext uri="{28A0092B-C50C-407E-A947-70E740481C1C}">
                  <a14:useLocalDpi xmlns:a14="http://schemas.microsoft.com/office/drawing/2010/main"/>
                </a:ext>
              </a:extLst>
            </a:blip>
            <a:stretch>
              <a:fillRect/>
            </a:stretch>
          </p:blipFill>
          <p:spPr>
            <a:xfrm>
              <a:off x="6609614" y="2477086"/>
              <a:ext cx="869746" cy="682476"/>
            </a:xfrm>
            <a:prstGeom prst="rect">
              <a:avLst/>
            </a:prstGeom>
            <a:ln>
              <a:noFill/>
            </a:ln>
          </p:spPr>
        </p:pic>
      </p:gr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6"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pic>
        <p:nvPicPr>
          <p:cNvPr id="65" name="Picture 64">
            <a:extLst>
              <a:ext uri="{FF2B5EF4-FFF2-40B4-BE49-F238E27FC236}">
                <a16:creationId xmlns:a16="http://schemas.microsoft.com/office/drawing/2014/main" id="{C04BEDAD-41D2-431A-9404-24CFE0096F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44649" y="2340187"/>
            <a:ext cx="330908" cy="335504"/>
          </a:xfrm>
          <a:prstGeom prst="rect">
            <a:avLst/>
          </a:prstGeom>
        </p:spPr>
      </p:pic>
      <p:pic>
        <p:nvPicPr>
          <p:cNvPr id="66" name="Picture 65">
            <a:extLst>
              <a:ext uri="{FF2B5EF4-FFF2-40B4-BE49-F238E27FC236}">
                <a16:creationId xmlns:a16="http://schemas.microsoft.com/office/drawing/2014/main" id="{C5E955A3-4F17-48F1-A0F2-09B6150CB5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2886" y="2340187"/>
            <a:ext cx="330908" cy="335504"/>
          </a:xfrm>
          <a:prstGeom prst="rect">
            <a:avLst/>
          </a:prstGeom>
        </p:spPr>
      </p:pic>
      <p:sp>
        <p:nvSpPr>
          <p:cNvPr id="67" name="TextBox 66">
            <a:extLst>
              <a:ext uri="{FF2B5EF4-FFF2-40B4-BE49-F238E27FC236}">
                <a16:creationId xmlns:a16="http://schemas.microsoft.com/office/drawing/2014/main" id="{63B1EE09-6029-4145-B71A-E3F14B2C7D0B}"/>
              </a:ext>
            </a:extLst>
          </p:cNvPr>
          <p:cNvSpPr txBox="1"/>
          <p:nvPr/>
        </p:nvSpPr>
        <p:spPr>
          <a:xfrm>
            <a:off x="6386655" y="2798606"/>
            <a:ext cx="5571872" cy="338554"/>
          </a:xfrm>
          <a:prstGeom prst="rect">
            <a:avLst/>
          </a:prstGeom>
          <a:noFill/>
        </p:spPr>
        <p:txBody>
          <a:bodyPr wrap="square" rtlCol="0">
            <a:spAutoFit/>
          </a:bodyPr>
          <a:lstStyle/>
          <a:p>
            <a:pPr algn="l"/>
            <a:r>
              <a:rPr lang="en-US" sz="1600" dirty="0">
                <a:solidFill>
                  <a:srgbClr val="7030A0"/>
                </a:solidFill>
                <a:latin typeface="Segoe UI" panose="020B0502040204020203" pitchFamily="34" charset="0"/>
                <a:cs typeface="Segoe UI" panose="020B0502040204020203" pitchFamily="34" charset="0"/>
              </a:rPr>
              <a:t>Also known as “Business Applications Platform” or “BAP”</a:t>
            </a:r>
            <a:endParaRPr lang="en-GB" sz="1600" dirty="0">
              <a:solidFill>
                <a:srgbClr val="7030A0"/>
              </a:solidFill>
              <a:latin typeface="Segoe UI" panose="020B0502040204020203" pitchFamily="34" charset="0"/>
              <a:cs typeface="Segoe UI" panose="020B0502040204020203" pitchFamily="34" charset="0"/>
            </a:endParaRPr>
          </a:p>
        </p:txBody>
      </p:sp>
      <p:sp>
        <p:nvSpPr>
          <p:cNvPr id="69" name="TextBox 68">
            <a:extLst>
              <a:ext uri="{FF2B5EF4-FFF2-40B4-BE49-F238E27FC236}">
                <a16:creationId xmlns:a16="http://schemas.microsoft.com/office/drawing/2014/main" id="{7561CDF4-4E4F-446D-AA38-ED285BE6BCF6}"/>
              </a:ext>
            </a:extLst>
          </p:cNvPr>
          <p:cNvSpPr txBox="1"/>
          <p:nvPr/>
        </p:nvSpPr>
        <p:spPr>
          <a:xfrm>
            <a:off x="4318238"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Gain global insights instantly</a:t>
            </a:r>
            <a:endParaRPr lang="en-GB" dirty="0">
              <a:solidFill>
                <a:srgbClr val="7030A0"/>
              </a:solidFill>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47B10EA4-F54E-4598-925E-B321E5AD7397}"/>
              </a:ext>
            </a:extLst>
          </p:cNvPr>
          <p:cNvSpPr txBox="1"/>
          <p:nvPr/>
        </p:nvSpPr>
        <p:spPr>
          <a:xfrm>
            <a:off x="2588553"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Build apps</a:t>
            </a:r>
            <a:r>
              <a:rPr lang="en-GB" dirty="0">
                <a:solidFill>
                  <a:srgbClr val="7030A0"/>
                </a:solidFill>
                <a:latin typeface="Segoe UI" panose="020B0502040204020203" pitchFamily="34" charset="0"/>
                <a:cs typeface="Segoe UI" panose="020B0502040204020203" pitchFamily="34" charset="0"/>
              </a:rPr>
              <a:t> easily &amp; speedily</a:t>
            </a:r>
            <a:endParaRPr lang="en-US" dirty="0">
              <a:solidFill>
                <a:srgbClr val="7030A0"/>
              </a:solidFill>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66396E03-6A95-40E1-8A48-2E266E60208A}"/>
              </a:ext>
            </a:extLst>
          </p:cNvPr>
          <p:cNvSpPr txBox="1"/>
          <p:nvPr/>
        </p:nvSpPr>
        <p:spPr>
          <a:xfrm>
            <a:off x="876077"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Create business processes</a:t>
            </a:r>
            <a:endParaRPr lang="en-GB" dirty="0">
              <a:solidFill>
                <a:srgbClr val="7030A0"/>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5612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575638868"/>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C555654C-BC98-4115-B416-2C2BC5C961A2}"/>
              </a:ext>
            </a:extLst>
          </p:cNvPr>
          <p:cNvGrpSpPr/>
          <p:nvPr/>
        </p:nvGrpSpPr>
        <p:grpSpPr>
          <a:xfrm>
            <a:off x="4327735" y="2134513"/>
            <a:ext cx="1518890" cy="1275029"/>
            <a:chOff x="9852070" y="2488993"/>
            <a:chExt cx="1392403" cy="1149567"/>
          </a:xfrm>
        </p:grpSpPr>
        <p:pic>
          <p:nvPicPr>
            <p:cNvPr id="56" name="Picture 55">
              <a:extLst>
                <a:ext uri="{FF2B5EF4-FFF2-40B4-BE49-F238E27FC236}">
                  <a16:creationId xmlns:a16="http://schemas.microsoft.com/office/drawing/2014/main" id="{45209A79-7AD7-4904-BB14-749916CA9BD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0045788" y="2488993"/>
              <a:ext cx="940353" cy="682476"/>
            </a:xfrm>
            <a:prstGeom prst="rect">
              <a:avLst/>
            </a:prstGeom>
            <a:ln>
              <a:noFill/>
            </a:ln>
          </p:spPr>
        </p:pic>
        <p:sp>
          <p:nvSpPr>
            <p:cNvPr id="57" name="TextBox 56">
              <a:extLst>
                <a:ext uri="{FF2B5EF4-FFF2-40B4-BE49-F238E27FC236}">
                  <a16:creationId xmlns:a16="http://schemas.microsoft.com/office/drawing/2014/main" id="{9C3978C1-3692-4093-BFBA-7DB93FE232BB}"/>
                </a:ext>
              </a:extLst>
            </p:cNvPr>
            <p:cNvSpPr txBox="1"/>
            <p:nvPr/>
          </p:nvSpPr>
          <p:spPr>
            <a:xfrm>
              <a:off x="9852070" y="3147401"/>
              <a:ext cx="139240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BI</a:t>
              </a:r>
            </a:p>
          </p:txBody>
        </p:sp>
      </p:grpSp>
      <p:grpSp>
        <p:nvGrpSpPr>
          <p:cNvPr id="50" name="Group 49">
            <a:extLst>
              <a:ext uri="{FF2B5EF4-FFF2-40B4-BE49-F238E27FC236}">
                <a16:creationId xmlns:a16="http://schemas.microsoft.com/office/drawing/2014/main" id="{A3B38701-FC3C-43D3-8F33-FB3BB5CBCA65}"/>
              </a:ext>
            </a:extLst>
          </p:cNvPr>
          <p:cNvGrpSpPr/>
          <p:nvPr/>
        </p:nvGrpSpPr>
        <p:grpSpPr>
          <a:xfrm>
            <a:off x="730739" y="2134516"/>
            <a:ext cx="1828560" cy="1551023"/>
            <a:chOff x="6206345" y="2477086"/>
            <a:chExt cx="1676285" cy="1398403"/>
          </a:xfrm>
        </p:grpSpPr>
        <p:sp>
          <p:nvSpPr>
            <p:cNvPr id="54" name="TextBox 53">
              <a:extLst>
                <a:ext uri="{FF2B5EF4-FFF2-40B4-BE49-F238E27FC236}">
                  <a16:creationId xmlns:a16="http://schemas.microsoft.com/office/drawing/2014/main" id="{0B1C3246-52BB-43FD-B878-45AD1306808D}"/>
                </a:ext>
              </a:extLst>
            </p:cNvPr>
            <p:cNvSpPr txBox="1"/>
            <p:nvPr/>
          </p:nvSpPr>
          <p:spPr>
            <a:xfrm>
              <a:off x="6206345" y="3159561"/>
              <a:ext cx="1676285" cy="715928"/>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Automate</a:t>
              </a:r>
            </a:p>
          </p:txBody>
        </p:sp>
        <p:pic>
          <p:nvPicPr>
            <p:cNvPr id="55" name="Picture 54">
              <a:extLst>
                <a:ext uri="{FF2B5EF4-FFF2-40B4-BE49-F238E27FC236}">
                  <a16:creationId xmlns:a16="http://schemas.microsoft.com/office/drawing/2014/main" id="{4EE0DCE5-B120-4FC4-BC19-95CB62FA5968}"/>
                </a:ext>
              </a:extLst>
            </p:cNvPr>
            <p:cNvPicPr>
              <a:picLocks noChangeAspect="1"/>
            </p:cNvPicPr>
            <p:nvPr/>
          </p:nvPicPr>
          <p:blipFill>
            <a:blip r:embed="rId5" cstate="email">
              <a:lum bright="-100000" contrast="-100000"/>
              <a:extLst>
                <a:ext uri="{28A0092B-C50C-407E-A947-70E740481C1C}">
                  <a14:useLocalDpi xmlns:a14="http://schemas.microsoft.com/office/drawing/2010/main"/>
                </a:ext>
              </a:extLst>
            </a:blip>
            <a:stretch>
              <a:fillRect/>
            </a:stretch>
          </p:blipFill>
          <p:spPr>
            <a:xfrm>
              <a:off x="6609614" y="2477086"/>
              <a:ext cx="869746" cy="682476"/>
            </a:xfrm>
            <a:prstGeom prst="rect">
              <a:avLst/>
            </a:prstGeom>
            <a:ln>
              <a:noFill/>
            </a:ln>
          </p:spPr>
        </p:pic>
      </p:gr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6"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pic>
        <p:nvPicPr>
          <p:cNvPr id="65" name="Picture 64">
            <a:extLst>
              <a:ext uri="{FF2B5EF4-FFF2-40B4-BE49-F238E27FC236}">
                <a16:creationId xmlns:a16="http://schemas.microsoft.com/office/drawing/2014/main" id="{C04BEDAD-41D2-431A-9404-24CFE0096F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44649" y="2340187"/>
            <a:ext cx="330908" cy="335504"/>
          </a:xfrm>
          <a:prstGeom prst="rect">
            <a:avLst/>
          </a:prstGeom>
        </p:spPr>
      </p:pic>
      <p:pic>
        <p:nvPicPr>
          <p:cNvPr id="66" name="Picture 65">
            <a:extLst>
              <a:ext uri="{FF2B5EF4-FFF2-40B4-BE49-F238E27FC236}">
                <a16:creationId xmlns:a16="http://schemas.microsoft.com/office/drawing/2014/main" id="{C5E955A3-4F17-48F1-A0F2-09B6150CB5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2886" y="2340187"/>
            <a:ext cx="330908" cy="335504"/>
          </a:xfrm>
          <a:prstGeom prst="rect">
            <a:avLst/>
          </a:prstGeom>
        </p:spPr>
      </p:pic>
      <p:sp>
        <p:nvSpPr>
          <p:cNvPr id="21" name="Rectangle: Rounded Corners 20">
            <a:extLst>
              <a:ext uri="{FF2B5EF4-FFF2-40B4-BE49-F238E27FC236}">
                <a16:creationId xmlns:a16="http://schemas.microsoft.com/office/drawing/2014/main" id="{5C8BD1BB-697F-4C2F-9F1B-3C074BAAD952}"/>
              </a:ext>
            </a:extLst>
          </p:cNvPr>
          <p:cNvSpPr/>
          <p:nvPr/>
        </p:nvSpPr>
        <p:spPr>
          <a:xfrm>
            <a:off x="1060035" y="3543719"/>
            <a:ext cx="4713689" cy="148651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9D531AF3-7006-4418-8897-F40B14840DF9}"/>
              </a:ext>
            </a:extLst>
          </p:cNvPr>
          <p:cNvGrpSpPr/>
          <p:nvPr/>
        </p:nvGrpSpPr>
        <p:grpSpPr>
          <a:xfrm>
            <a:off x="938600" y="3887235"/>
            <a:ext cx="2085196" cy="1211839"/>
            <a:chOff x="938600" y="3887235"/>
            <a:chExt cx="2085196" cy="1211839"/>
          </a:xfrm>
        </p:grpSpPr>
        <p:cxnSp>
          <p:nvCxnSpPr>
            <p:cNvPr id="22" name="Straight Connector 21">
              <a:extLst>
                <a:ext uri="{FF2B5EF4-FFF2-40B4-BE49-F238E27FC236}">
                  <a16:creationId xmlns:a16="http://schemas.microsoft.com/office/drawing/2014/main" id="{B00A529E-BD3B-47B7-8CFF-9CC781EB3241}"/>
                </a:ext>
              </a:extLst>
            </p:cNvPr>
            <p:cNvCxnSpPr>
              <a:cxnSpLocks/>
            </p:cNvCxnSpPr>
            <p:nvPr/>
          </p:nvCxnSpPr>
          <p:spPr>
            <a:xfrm>
              <a:off x="2412186" y="4189771"/>
              <a:ext cx="611610" cy="0"/>
            </a:xfrm>
            <a:prstGeom prst="line">
              <a:avLst/>
            </a:prstGeom>
            <a:ln w="19050">
              <a:solidFill>
                <a:schemeClr val="bg1"/>
              </a:solidFill>
              <a:headEnd type="none"/>
              <a:tailEnd type="non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78F262AD-D4DA-4C9C-A814-8A4ABD97524E}"/>
                </a:ext>
              </a:extLst>
            </p:cNvPr>
            <p:cNvGrpSpPr/>
            <p:nvPr/>
          </p:nvGrpSpPr>
          <p:grpSpPr>
            <a:xfrm>
              <a:off x="1269050" y="3887235"/>
              <a:ext cx="1050619" cy="605073"/>
              <a:chOff x="2974331" y="4253686"/>
              <a:chExt cx="1269715" cy="815850"/>
            </a:xfrm>
            <a:solidFill>
              <a:schemeClr val="bg2"/>
            </a:solidFill>
          </p:grpSpPr>
          <p:sp>
            <p:nvSpPr>
              <p:cNvPr id="24" name="Rounded Rectangle 142">
                <a:extLst>
                  <a:ext uri="{FF2B5EF4-FFF2-40B4-BE49-F238E27FC236}">
                    <a16:creationId xmlns:a16="http://schemas.microsoft.com/office/drawing/2014/main" id="{5F0BAF1C-9939-4A69-975E-069BF1EC13FC}"/>
                  </a:ext>
                </a:extLst>
              </p:cNvPr>
              <p:cNvSpPr/>
              <p:nvPr/>
            </p:nvSpPr>
            <p:spPr bwMode="auto">
              <a:xfrm>
                <a:off x="2974331" y="425368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ounded Rectangle 143">
                <a:extLst>
                  <a:ext uri="{FF2B5EF4-FFF2-40B4-BE49-F238E27FC236}">
                    <a16:creationId xmlns:a16="http://schemas.microsoft.com/office/drawing/2014/main" id="{CB752890-C550-424E-986D-7D4D98D54630}"/>
                  </a:ext>
                </a:extLst>
              </p:cNvPr>
              <p:cNvSpPr/>
              <p:nvPr/>
            </p:nvSpPr>
            <p:spPr bwMode="auto">
              <a:xfrm>
                <a:off x="3423668" y="425368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ounded Rectangle 145">
                <a:extLst>
                  <a:ext uri="{FF2B5EF4-FFF2-40B4-BE49-F238E27FC236}">
                    <a16:creationId xmlns:a16="http://schemas.microsoft.com/office/drawing/2014/main" id="{49F2CDD7-AF91-4260-871B-67BA20F93DFB}"/>
                  </a:ext>
                </a:extLst>
              </p:cNvPr>
              <p:cNvSpPr/>
              <p:nvPr/>
            </p:nvSpPr>
            <p:spPr bwMode="auto">
              <a:xfrm>
                <a:off x="2975021" y="4698981"/>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ounded Rectangle 146">
                <a:extLst>
                  <a:ext uri="{FF2B5EF4-FFF2-40B4-BE49-F238E27FC236}">
                    <a16:creationId xmlns:a16="http://schemas.microsoft.com/office/drawing/2014/main" id="{0EE1B125-56E9-4A9A-8DDA-551CD02B32D7}"/>
                  </a:ext>
                </a:extLst>
              </p:cNvPr>
              <p:cNvSpPr/>
              <p:nvPr/>
            </p:nvSpPr>
            <p:spPr bwMode="auto">
              <a:xfrm>
                <a:off x="3424359" y="4698980"/>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ounded Rectangle 143">
                <a:extLst>
                  <a:ext uri="{FF2B5EF4-FFF2-40B4-BE49-F238E27FC236}">
                    <a16:creationId xmlns:a16="http://schemas.microsoft.com/office/drawing/2014/main" id="{32751D18-C5F1-43CC-B161-122CF6AA88F3}"/>
                  </a:ext>
                </a:extLst>
              </p:cNvPr>
              <p:cNvSpPr/>
              <p:nvPr/>
            </p:nvSpPr>
            <p:spPr bwMode="auto">
              <a:xfrm>
                <a:off x="3872800" y="4253686"/>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146">
                <a:extLst>
                  <a:ext uri="{FF2B5EF4-FFF2-40B4-BE49-F238E27FC236}">
                    <a16:creationId xmlns:a16="http://schemas.microsoft.com/office/drawing/2014/main" id="{783D4A23-22E9-4278-9A58-A19517259703}"/>
                  </a:ext>
                </a:extLst>
              </p:cNvPr>
              <p:cNvSpPr/>
              <p:nvPr/>
            </p:nvSpPr>
            <p:spPr bwMode="auto">
              <a:xfrm>
                <a:off x="3873491" y="469897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0" name="TextBox 29">
              <a:extLst>
                <a:ext uri="{FF2B5EF4-FFF2-40B4-BE49-F238E27FC236}">
                  <a16:creationId xmlns:a16="http://schemas.microsoft.com/office/drawing/2014/main" id="{A3D13D60-D3AF-4FDB-AE4A-CD5615C7CD9C}"/>
                </a:ext>
              </a:extLst>
            </p:cNvPr>
            <p:cNvSpPr txBox="1"/>
            <p:nvPr/>
          </p:nvSpPr>
          <p:spPr>
            <a:xfrm>
              <a:off x="938600" y="4471210"/>
              <a:ext cx="1692415"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dirty="0">
                  <a:latin typeface="Segoe UI" panose="020B0502040204020203" pitchFamily="34" charset="0"/>
                  <a:cs typeface="Segoe UI" panose="020B0502040204020203" pitchFamily="34" charset="0"/>
                </a:rPr>
                <a:t>Connectors and</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Gateways</a:t>
              </a:r>
            </a:p>
          </p:txBody>
        </p:sp>
      </p:grpSp>
      <p:grpSp>
        <p:nvGrpSpPr>
          <p:cNvPr id="6" name="Group 5">
            <a:extLst>
              <a:ext uri="{FF2B5EF4-FFF2-40B4-BE49-F238E27FC236}">
                <a16:creationId xmlns:a16="http://schemas.microsoft.com/office/drawing/2014/main" id="{DF70A194-67D5-4823-9BBD-88856F23C706}"/>
              </a:ext>
            </a:extLst>
          </p:cNvPr>
          <p:cNvGrpSpPr/>
          <p:nvPr/>
        </p:nvGrpSpPr>
        <p:grpSpPr>
          <a:xfrm>
            <a:off x="2540817" y="3829493"/>
            <a:ext cx="1957213" cy="1288631"/>
            <a:chOff x="2540817" y="3829493"/>
            <a:chExt cx="1957213" cy="1288631"/>
          </a:xfrm>
        </p:grpSpPr>
        <p:sp>
          <p:nvSpPr>
            <p:cNvPr id="31" name="TextBox 30">
              <a:extLst>
                <a:ext uri="{FF2B5EF4-FFF2-40B4-BE49-F238E27FC236}">
                  <a16:creationId xmlns:a16="http://schemas.microsoft.com/office/drawing/2014/main" id="{B36F5D77-1D53-45CE-B1D4-C3EFA9C0EC18}"/>
                </a:ext>
              </a:extLst>
            </p:cNvPr>
            <p:cNvSpPr txBox="1"/>
            <p:nvPr/>
          </p:nvSpPr>
          <p:spPr>
            <a:xfrm>
              <a:off x="2540817" y="4490260"/>
              <a:ext cx="1820517"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dirty="0">
                  <a:latin typeface="Segoe UI" panose="020B0502040204020203" pitchFamily="34" charset="0"/>
                  <a:cs typeface="Segoe UI" panose="020B0502040204020203" pitchFamily="34" charset="0"/>
                </a:rPr>
                <a:t>Common Data</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Service</a:t>
              </a:r>
            </a:p>
          </p:txBody>
        </p:sp>
        <p:grpSp>
          <p:nvGrpSpPr>
            <p:cNvPr id="32" name="Group 31">
              <a:extLst>
                <a:ext uri="{FF2B5EF4-FFF2-40B4-BE49-F238E27FC236}">
                  <a16:creationId xmlns:a16="http://schemas.microsoft.com/office/drawing/2014/main" id="{BA59E52E-0F07-4287-AF7D-E319079952B1}"/>
                </a:ext>
              </a:extLst>
            </p:cNvPr>
            <p:cNvGrpSpPr/>
            <p:nvPr/>
          </p:nvGrpSpPr>
          <p:grpSpPr>
            <a:xfrm>
              <a:off x="3147093" y="3829493"/>
              <a:ext cx="607085" cy="720553"/>
              <a:chOff x="4441825" y="1901827"/>
              <a:chExt cx="406400" cy="538162"/>
            </a:xfrm>
            <a:solidFill>
              <a:schemeClr val="tx1"/>
            </a:solidFill>
          </p:grpSpPr>
          <p:sp>
            <p:nvSpPr>
              <p:cNvPr id="33" name="Freeform 137">
                <a:extLst>
                  <a:ext uri="{FF2B5EF4-FFF2-40B4-BE49-F238E27FC236}">
                    <a16:creationId xmlns:a16="http://schemas.microsoft.com/office/drawing/2014/main" id="{5D0CF572-A08B-4755-9668-CD878B155764}"/>
                  </a:ext>
                </a:extLst>
              </p:cNvPr>
              <p:cNvSpPr>
                <a:spLocks/>
              </p:cNvSpPr>
              <p:nvPr/>
            </p:nvSpPr>
            <p:spPr bwMode="auto">
              <a:xfrm>
                <a:off x="4848225" y="1974851"/>
                <a:ext cx="0" cy="1588"/>
              </a:xfrm>
              <a:custGeom>
                <a:avLst/>
                <a:gdLst>
                  <a:gd name="T0" fmla="*/ 1 w 1"/>
                  <a:gd name="T1" fmla="*/ 0 h 9"/>
                  <a:gd name="T2" fmla="*/ 1 w 1"/>
                  <a:gd name="T3" fmla="*/ 0 h 9"/>
                  <a:gd name="T4" fmla="*/ 0 w 1"/>
                  <a:gd name="T5" fmla="*/ 0 h 9"/>
                  <a:gd name="T6" fmla="*/ 1 w 1"/>
                  <a:gd name="T7" fmla="*/ 9 h 9"/>
                  <a:gd name="T8" fmla="*/ 1 w 1"/>
                  <a:gd name="T9" fmla="*/ 9 h 9"/>
                  <a:gd name="T10" fmla="*/ 1 w 1"/>
                  <a:gd name="T11" fmla="*/ 0 h 9"/>
                </a:gdLst>
                <a:ahLst/>
                <a:cxnLst>
                  <a:cxn ang="0">
                    <a:pos x="T0" y="T1"/>
                  </a:cxn>
                  <a:cxn ang="0">
                    <a:pos x="T2" y="T3"/>
                  </a:cxn>
                  <a:cxn ang="0">
                    <a:pos x="T4" y="T5"/>
                  </a:cxn>
                  <a:cxn ang="0">
                    <a:pos x="T6" y="T7"/>
                  </a:cxn>
                  <a:cxn ang="0">
                    <a:pos x="T8" y="T9"/>
                  </a:cxn>
                  <a:cxn ang="0">
                    <a:pos x="T10" y="T11"/>
                  </a:cxn>
                </a:cxnLst>
                <a:rect l="0" t="0" r="r" b="b"/>
                <a:pathLst>
                  <a:path w="1" h="9">
                    <a:moveTo>
                      <a:pt x="1" y="0"/>
                    </a:moveTo>
                    <a:lnTo>
                      <a:pt x="1" y="0"/>
                    </a:lnTo>
                    <a:lnTo>
                      <a:pt x="0" y="0"/>
                    </a:lnTo>
                    <a:cubicBezTo>
                      <a:pt x="0" y="3"/>
                      <a:pt x="0" y="6"/>
                      <a:pt x="1" y="9"/>
                    </a:cubicBezTo>
                    <a:lnTo>
                      <a:pt x="1" y="9"/>
                    </a:lnTo>
                    <a:lnTo>
                      <a:pt x="1" y="0"/>
                    </a:ln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34" name="Freeform 138">
                <a:extLst>
                  <a:ext uri="{FF2B5EF4-FFF2-40B4-BE49-F238E27FC236}">
                    <a16:creationId xmlns:a16="http://schemas.microsoft.com/office/drawing/2014/main" id="{7ED3478E-2AC6-459E-A80D-0A113B9C2DF4}"/>
                  </a:ext>
                </a:extLst>
              </p:cNvPr>
              <p:cNvSpPr>
                <a:spLocks noEditPoints="1"/>
              </p:cNvSpPr>
              <p:nvPr/>
            </p:nvSpPr>
            <p:spPr bwMode="auto">
              <a:xfrm>
                <a:off x="4441825" y="1901827"/>
                <a:ext cx="406400" cy="538162"/>
              </a:xfrm>
              <a:custGeom>
                <a:avLst/>
                <a:gdLst>
                  <a:gd name="T0" fmla="*/ 743 w 1485"/>
                  <a:gd name="T1" fmla="*/ 1463 h 1960"/>
                  <a:gd name="T2" fmla="*/ 27 w 1485"/>
                  <a:gd name="T3" fmla="*/ 1213 h 1960"/>
                  <a:gd name="T4" fmla="*/ 743 w 1485"/>
                  <a:gd name="T5" fmla="*/ 1020 h 1960"/>
                  <a:gd name="T6" fmla="*/ 1458 w 1485"/>
                  <a:gd name="T7" fmla="*/ 1213 h 1960"/>
                  <a:gd name="T8" fmla="*/ 1458 w 1485"/>
                  <a:gd name="T9" fmla="*/ 1681 h 1960"/>
                  <a:gd name="T10" fmla="*/ 746 w 1485"/>
                  <a:gd name="T11" fmla="*/ 1932 h 1960"/>
                  <a:gd name="T12" fmla="*/ 236 w 1485"/>
                  <a:gd name="T13" fmla="*/ 1858 h 1960"/>
                  <a:gd name="T14" fmla="*/ 214 w 1485"/>
                  <a:gd name="T15" fmla="*/ 1850 h 1960"/>
                  <a:gd name="T16" fmla="*/ 193 w 1485"/>
                  <a:gd name="T17" fmla="*/ 1841 h 1960"/>
                  <a:gd name="T18" fmla="*/ 98 w 1485"/>
                  <a:gd name="T19" fmla="*/ 1790 h 1960"/>
                  <a:gd name="T20" fmla="*/ 83 w 1485"/>
                  <a:gd name="T21" fmla="*/ 1778 h 1960"/>
                  <a:gd name="T22" fmla="*/ 27 w 1485"/>
                  <a:gd name="T23" fmla="*/ 1681 h 1960"/>
                  <a:gd name="T24" fmla="*/ 743 w 1485"/>
                  <a:gd name="T25" fmla="*/ 1490 h 1960"/>
                  <a:gd name="T26" fmla="*/ 1458 w 1485"/>
                  <a:gd name="T27" fmla="*/ 1681 h 1960"/>
                  <a:gd name="T28" fmla="*/ 27 w 1485"/>
                  <a:gd name="T29" fmla="*/ 352 h 1960"/>
                  <a:gd name="T30" fmla="*/ 1458 w 1485"/>
                  <a:gd name="T31" fmla="*/ 352 h 1960"/>
                  <a:gd name="T32" fmla="*/ 743 w 1485"/>
                  <a:gd name="T33" fmla="*/ 993 h 1960"/>
                  <a:gd name="T34" fmla="*/ 27 w 1485"/>
                  <a:gd name="T35" fmla="*/ 743 h 1960"/>
                  <a:gd name="T36" fmla="*/ 27 w 1485"/>
                  <a:gd name="T37" fmla="*/ 275 h 1960"/>
                  <a:gd name="T38" fmla="*/ 28 w 1485"/>
                  <a:gd name="T39" fmla="*/ 264 h 1960"/>
                  <a:gd name="T40" fmla="*/ 1457 w 1485"/>
                  <a:gd name="T41" fmla="*/ 264 h 1960"/>
                  <a:gd name="T42" fmla="*/ 1458 w 1485"/>
                  <a:gd name="T43" fmla="*/ 277 h 1960"/>
                  <a:gd name="T44" fmla="*/ 27 w 1485"/>
                  <a:gd name="T45" fmla="*/ 277 h 1960"/>
                  <a:gd name="T46" fmla="*/ 1485 w 1485"/>
                  <a:gd name="T47" fmla="*/ 275 h 1960"/>
                  <a:gd name="T48" fmla="*/ 1485 w 1485"/>
                  <a:gd name="T49" fmla="*/ 273 h 1960"/>
                  <a:gd name="T50" fmla="*/ 743 w 1485"/>
                  <a:gd name="T51" fmla="*/ 0 h 1960"/>
                  <a:gd name="T52" fmla="*/ 0 w 1485"/>
                  <a:gd name="T53" fmla="*/ 264 h 1960"/>
                  <a:gd name="T54" fmla="*/ 0 w 1485"/>
                  <a:gd name="T55" fmla="*/ 1683 h 1960"/>
                  <a:gd name="T56" fmla="*/ 743 w 1485"/>
                  <a:gd name="T57" fmla="*/ 1960 h 1960"/>
                  <a:gd name="T58" fmla="*/ 1485 w 1485"/>
                  <a:gd name="T59" fmla="*/ 1683 h 1960"/>
                  <a:gd name="T60" fmla="*/ 1485 w 1485"/>
                  <a:gd name="T61" fmla="*/ 1213 h 1960"/>
                  <a:gd name="T62" fmla="*/ 1485 w 1485"/>
                  <a:gd name="T63" fmla="*/ 273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5" h="1960">
                    <a:moveTo>
                      <a:pt x="743" y="1463"/>
                    </a:moveTo>
                    <a:lnTo>
                      <a:pt x="743" y="1463"/>
                    </a:lnTo>
                    <a:cubicBezTo>
                      <a:pt x="355" y="1463"/>
                      <a:pt x="27" y="1349"/>
                      <a:pt x="27" y="1213"/>
                    </a:cubicBezTo>
                    <a:lnTo>
                      <a:pt x="27" y="1213"/>
                    </a:lnTo>
                    <a:lnTo>
                      <a:pt x="27" y="818"/>
                    </a:lnTo>
                    <a:cubicBezTo>
                      <a:pt x="113" y="936"/>
                      <a:pt x="396" y="1020"/>
                      <a:pt x="743" y="1020"/>
                    </a:cubicBezTo>
                    <a:cubicBezTo>
                      <a:pt x="1089" y="1020"/>
                      <a:pt x="1373" y="936"/>
                      <a:pt x="1458" y="818"/>
                    </a:cubicBezTo>
                    <a:lnTo>
                      <a:pt x="1458" y="1213"/>
                    </a:lnTo>
                    <a:cubicBezTo>
                      <a:pt x="1458" y="1349"/>
                      <a:pt x="1130" y="1463"/>
                      <a:pt x="743" y="1463"/>
                    </a:cubicBezTo>
                    <a:close/>
                    <a:moveTo>
                      <a:pt x="1458" y="1681"/>
                    </a:moveTo>
                    <a:lnTo>
                      <a:pt x="1458" y="1681"/>
                    </a:lnTo>
                    <a:cubicBezTo>
                      <a:pt x="1458" y="1817"/>
                      <a:pt x="1132" y="1931"/>
                      <a:pt x="746" y="1932"/>
                    </a:cubicBezTo>
                    <a:lnTo>
                      <a:pt x="733" y="1932"/>
                    </a:lnTo>
                    <a:cubicBezTo>
                      <a:pt x="539" y="1931"/>
                      <a:pt x="363" y="1903"/>
                      <a:pt x="236" y="1858"/>
                    </a:cubicBezTo>
                    <a:cubicBezTo>
                      <a:pt x="232" y="1856"/>
                      <a:pt x="228" y="1855"/>
                      <a:pt x="224" y="1853"/>
                    </a:cubicBezTo>
                    <a:cubicBezTo>
                      <a:pt x="221" y="1852"/>
                      <a:pt x="217" y="1851"/>
                      <a:pt x="214" y="1850"/>
                    </a:cubicBezTo>
                    <a:cubicBezTo>
                      <a:pt x="207" y="1847"/>
                      <a:pt x="200" y="1844"/>
                      <a:pt x="193" y="1841"/>
                    </a:cubicBezTo>
                    <a:cubicBezTo>
                      <a:pt x="193" y="1841"/>
                      <a:pt x="193" y="1841"/>
                      <a:pt x="193" y="1841"/>
                    </a:cubicBezTo>
                    <a:cubicBezTo>
                      <a:pt x="157" y="1826"/>
                      <a:pt x="126" y="1809"/>
                      <a:pt x="101" y="1792"/>
                    </a:cubicBezTo>
                    <a:cubicBezTo>
                      <a:pt x="100" y="1791"/>
                      <a:pt x="99" y="1791"/>
                      <a:pt x="98" y="1790"/>
                    </a:cubicBezTo>
                    <a:cubicBezTo>
                      <a:pt x="95" y="1788"/>
                      <a:pt x="93" y="1786"/>
                      <a:pt x="90" y="1783"/>
                    </a:cubicBezTo>
                    <a:cubicBezTo>
                      <a:pt x="88" y="1782"/>
                      <a:pt x="85" y="1780"/>
                      <a:pt x="83" y="1778"/>
                    </a:cubicBezTo>
                    <a:cubicBezTo>
                      <a:pt x="82" y="1777"/>
                      <a:pt x="81" y="1776"/>
                      <a:pt x="80" y="1775"/>
                    </a:cubicBezTo>
                    <a:cubicBezTo>
                      <a:pt x="46" y="1746"/>
                      <a:pt x="27" y="1715"/>
                      <a:pt x="27" y="1681"/>
                    </a:cubicBezTo>
                    <a:lnTo>
                      <a:pt x="27" y="1288"/>
                    </a:lnTo>
                    <a:cubicBezTo>
                      <a:pt x="113" y="1406"/>
                      <a:pt x="396" y="1490"/>
                      <a:pt x="743" y="1490"/>
                    </a:cubicBezTo>
                    <a:cubicBezTo>
                      <a:pt x="1089" y="1490"/>
                      <a:pt x="1373" y="1406"/>
                      <a:pt x="1458" y="1288"/>
                    </a:cubicBezTo>
                    <a:lnTo>
                      <a:pt x="1458" y="1681"/>
                    </a:lnTo>
                    <a:close/>
                    <a:moveTo>
                      <a:pt x="27" y="352"/>
                    </a:moveTo>
                    <a:lnTo>
                      <a:pt x="27" y="352"/>
                    </a:lnTo>
                    <a:cubicBezTo>
                      <a:pt x="113" y="470"/>
                      <a:pt x="396" y="554"/>
                      <a:pt x="743" y="554"/>
                    </a:cubicBezTo>
                    <a:cubicBezTo>
                      <a:pt x="1089" y="554"/>
                      <a:pt x="1373" y="470"/>
                      <a:pt x="1458" y="352"/>
                    </a:cubicBezTo>
                    <a:lnTo>
                      <a:pt x="1458" y="743"/>
                    </a:lnTo>
                    <a:cubicBezTo>
                      <a:pt x="1458" y="879"/>
                      <a:pt x="1130" y="993"/>
                      <a:pt x="743" y="993"/>
                    </a:cubicBezTo>
                    <a:cubicBezTo>
                      <a:pt x="355" y="993"/>
                      <a:pt x="27" y="879"/>
                      <a:pt x="27" y="743"/>
                    </a:cubicBezTo>
                    <a:lnTo>
                      <a:pt x="27" y="743"/>
                    </a:lnTo>
                    <a:lnTo>
                      <a:pt x="27" y="352"/>
                    </a:lnTo>
                    <a:close/>
                    <a:moveTo>
                      <a:pt x="27" y="275"/>
                    </a:moveTo>
                    <a:lnTo>
                      <a:pt x="27" y="275"/>
                    </a:lnTo>
                    <a:cubicBezTo>
                      <a:pt x="27" y="271"/>
                      <a:pt x="28" y="268"/>
                      <a:pt x="28" y="264"/>
                    </a:cubicBezTo>
                    <a:cubicBezTo>
                      <a:pt x="49" y="134"/>
                      <a:pt x="368" y="26"/>
                      <a:pt x="743" y="26"/>
                    </a:cubicBezTo>
                    <a:cubicBezTo>
                      <a:pt x="1118" y="26"/>
                      <a:pt x="1436" y="134"/>
                      <a:pt x="1457" y="264"/>
                    </a:cubicBezTo>
                    <a:cubicBezTo>
                      <a:pt x="1458" y="268"/>
                      <a:pt x="1458" y="271"/>
                      <a:pt x="1458" y="275"/>
                    </a:cubicBezTo>
                    <a:cubicBezTo>
                      <a:pt x="1458" y="276"/>
                      <a:pt x="1458" y="276"/>
                      <a:pt x="1458" y="277"/>
                    </a:cubicBezTo>
                    <a:cubicBezTo>
                      <a:pt x="1458" y="413"/>
                      <a:pt x="1130" y="528"/>
                      <a:pt x="743" y="528"/>
                    </a:cubicBezTo>
                    <a:cubicBezTo>
                      <a:pt x="355" y="528"/>
                      <a:pt x="27" y="413"/>
                      <a:pt x="27" y="277"/>
                    </a:cubicBezTo>
                    <a:cubicBezTo>
                      <a:pt x="27" y="276"/>
                      <a:pt x="27" y="276"/>
                      <a:pt x="27" y="275"/>
                    </a:cubicBezTo>
                    <a:close/>
                    <a:moveTo>
                      <a:pt x="1485" y="275"/>
                    </a:moveTo>
                    <a:lnTo>
                      <a:pt x="1485" y="275"/>
                    </a:lnTo>
                    <a:cubicBezTo>
                      <a:pt x="1485" y="275"/>
                      <a:pt x="1485" y="274"/>
                      <a:pt x="1485" y="273"/>
                    </a:cubicBezTo>
                    <a:cubicBezTo>
                      <a:pt x="1484" y="270"/>
                      <a:pt x="1484" y="267"/>
                      <a:pt x="1484" y="264"/>
                    </a:cubicBezTo>
                    <a:cubicBezTo>
                      <a:pt x="1466" y="115"/>
                      <a:pt x="1147" y="0"/>
                      <a:pt x="743" y="0"/>
                    </a:cubicBezTo>
                    <a:cubicBezTo>
                      <a:pt x="338" y="0"/>
                      <a:pt x="19" y="115"/>
                      <a:pt x="1" y="264"/>
                    </a:cubicBezTo>
                    <a:lnTo>
                      <a:pt x="0" y="264"/>
                    </a:lnTo>
                    <a:lnTo>
                      <a:pt x="0" y="1681"/>
                    </a:lnTo>
                    <a:cubicBezTo>
                      <a:pt x="0" y="1682"/>
                      <a:pt x="0" y="1682"/>
                      <a:pt x="0" y="1683"/>
                    </a:cubicBezTo>
                    <a:lnTo>
                      <a:pt x="0" y="1683"/>
                    </a:lnTo>
                    <a:cubicBezTo>
                      <a:pt x="0" y="1838"/>
                      <a:pt x="326" y="1960"/>
                      <a:pt x="743" y="1960"/>
                    </a:cubicBezTo>
                    <a:cubicBezTo>
                      <a:pt x="1159" y="1960"/>
                      <a:pt x="1485" y="1838"/>
                      <a:pt x="1485" y="1683"/>
                    </a:cubicBezTo>
                    <a:lnTo>
                      <a:pt x="1485" y="1683"/>
                    </a:lnTo>
                    <a:cubicBezTo>
                      <a:pt x="1485" y="1682"/>
                      <a:pt x="1485" y="1682"/>
                      <a:pt x="1485" y="1681"/>
                    </a:cubicBezTo>
                    <a:lnTo>
                      <a:pt x="1485" y="1213"/>
                    </a:lnTo>
                    <a:lnTo>
                      <a:pt x="1485" y="743"/>
                    </a:lnTo>
                    <a:lnTo>
                      <a:pt x="1485" y="273"/>
                    </a:lnTo>
                    <a:cubicBezTo>
                      <a:pt x="1485" y="274"/>
                      <a:pt x="1485" y="275"/>
                      <a:pt x="1485" y="275"/>
                    </a:cubicBez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35" name="Freeform 139">
                <a:extLst>
                  <a:ext uri="{FF2B5EF4-FFF2-40B4-BE49-F238E27FC236}">
                    <a16:creationId xmlns:a16="http://schemas.microsoft.com/office/drawing/2014/main" id="{DEE4F7B4-4578-4F26-9FBD-9EECAAC65E4E}"/>
                  </a:ext>
                </a:extLst>
              </p:cNvPr>
              <p:cNvSpPr>
                <a:spLocks noEditPoints="1"/>
              </p:cNvSpPr>
              <p:nvPr/>
            </p:nvSpPr>
            <p:spPr bwMode="auto">
              <a:xfrm>
                <a:off x="4481513" y="1922463"/>
                <a:ext cx="327025" cy="101600"/>
              </a:xfrm>
              <a:custGeom>
                <a:avLst/>
                <a:gdLst>
                  <a:gd name="T0" fmla="*/ 38 w 1187"/>
                  <a:gd name="T1" fmla="*/ 159 h 375"/>
                  <a:gd name="T2" fmla="*/ 43 w 1187"/>
                  <a:gd name="T3" fmla="*/ 151 h 375"/>
                  <a:gd name="T4" fmla="*/ 148 w 1187"/>
                  <a:gd name="T5" fmla="*/ 90 h 375"/>
                  <a:gd name="T6" fmla="*/ 594 w 1187"/>
                  <a:gd name="T7" fmla="*/ 27 h 375"/>
                  <a:gd name="T8" fmla="*/ 1160 w 1187"/>
                  <a:gd name="T9" fmla="*/ 195 h 375"/>
                  <a:gd name="T10" fmla="*/ 1158 w 1187"/>
                  <a:gd name="T11" fmla="*/ 201 h 375"/>
                  <a:gd name="T12" fmla="*/ 1156 w 1187"/>
                  <a:gd name="T13" fmla="*/ 207 h 375"/>
                  <a:gd name="T14" fmla="*/ 594 w 1187"/>
                  <a:gd name="T15" fmla="*/ 213 h 375"/>
                  <a:gd name="T16" fmla="*/ 32 w 1187"/>
                  <a:gd name="T17" fmla="*/ 207 h 375"/>
                  <a:gd name="T18" fmla="*/ 29 w 1187"/>
                  <a:gd name="T19" fmla="*/ 201 h 375"/>
                  <a:gd name="T20" fmla="*/ 28 w 1187"/>
                  <a:gd name="T21" fmla="*/ 195 h 375"/>
                  <a:gd name="T22" fmla="*/ 27 w 1187"/>
                  <a:gd name="T23" fmla="*/ 188 h 375"/>
                  <a:gd name="T24" fmla="*/ 594 w 1187"/>
                  <a:gd name="T25" fmla="*/ 349 h 375"/>
                  <a:gd name="T26" fmla="*/ 175 w 1187"/>
                  <a:gd name="T27" fmla="*/ 295 h 375"/>
                  <a:gd name="T28" fmla="*/ 1013 w 1187"/>
                  <a:gd name="T29" fmla="*/ 295 h 375"/>
                  <a:gd name="T30" fmla="*/ 1 w 1187"/>
                  <a:gd name="T31" fmla="*/ 198 h 375"/>
                  <a:gd name="T32" fmla="*/ 2 w 1187"/>
                  <a:gd name="T33" fmla="*/ 201 h 375"/>
                  <a:gd name="T34" fmla="*/ 5 w 1187"/>
                  <a:gd name="T35" fmla="*/ 212 h 375"/>
                  <a:gd name="T36" fmla="*/ 73 w 1187"/>
                  <a:gd name="T37" fmla="*/ 280 h 375"/>
                  <a:gd name="T38" fmla="*/ 84 w 1187"/>
                  <a:gd name="T39" fmla="*/ 286 h 375"/>
                  <a:gd name="T40" fmla="*/ 97 w 1187"/>
                  <a:gd name="T41" fmla="*/ 293 h 375"/>
                  <a:gd name="T42" fmla="*/ 112 w 1187"/>
                  <a:gd name="T43" fmla="*/ 299 h 375"/>
                  <a:gd name="T44" fmla="*/ 135 w 1187"/>
                  <a:gd name="T45" fmla="*/ 309 h 375"/>
                  <a:gd name="T46" fmla="*/ 594 w 1187"/>
                  <a:gd name="T47" fmla="*/ 375 h 375"/>
                  <a:gd name="T48" fmla="*/ 1052 w 1187"/>
                  <a:gd name="T49" fmla="*/ 309 h 375"/>
                  <a:gd name="T50" fmla="*/ 1076 w 1187"/>
                  <a:gd name="T51" fmla="*/ 299 h 375"/>
                  <a:gd name="T52" fmla="*/ 1090 w 1187"/>
                  <a:gd name="T53" fmla="*/ 292 h 375"/>
                  <a:gd name="T54" fmla="*/ 1103 w 1187"/>
                  <a:gd name="T55" fmla="*/ 286 h 375"/>
                  <a:gd name="T56" fmla="*/ 1115 w 1187"/>
                  <a:gd name="T57" fmla="*/ 280 h 375"/>
                  <a:gd name="T58" fmla="*/ 1183 w 1187"/>
                  <a:gd name="T59" fmla="*/ 212 h 375"/>
                  <a:gd name="T60" fmla="*/ 1185 w 1187"/>
                  <a:gd name="T61" fmla="*/ 201 h 375"/>
                  <a:gd name="T62" fmla="*/ 1187 w 1187"/>
                  <a:gd name="T63" fmla="*/ 188 h 375"/>
                  <a:gd name="T64" fmla="*/ 594 w 1187"/>
                  <a:gd name="T65" fmla="*/ 0 h 375"/>
                  <a:gd name="T66" fmla="*/ 470 w 1187"/>
                  <a:gd name="T67" fmla="*/ 5 h 375"/>
                  <a:gd name="T68" fmla="*/ 0 w 1187"/>
                  <a:gd name="T69" fmla="*/ 188 h 375"/>
                  <a:gd name="T70" fmla="*/ 1 w 1187"/>
                  <a:gd name="T71" fmla="*/ 19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7" h="375">
                    <a:moveTo>
                      <a:pt x="38" y="159"/>
                    </a:moveTo>
                    <a:lnTo>
                      <a:pt x="38" y="159"/>
                    </a:lnTo>
                    <a:cubicBezTo>
                      <a:pt x="38" y="158"/>
                      <a:pt x="39" y="156"/>
                      <a:pt x="40" y="155"/>
                    </a:cubicBezTo>
                    <a:cubicBezTo>
                      <a:pt x="41" y="154"/>
                      <a:pt x="42" y="153"/>
                      <a:pt x="43" y="151"/>
                    </a:cubicBezTo>
                    <a:cubicBezTo>
                      <a:pt x="57" y="136"/>
                      <a:pt x="81" y="120"/>
                      <a:pt x="112" y="105"/>
                    </a:cubicBezTo>
                    <a:cubicBezTo>
                      <a:pt x="123" y="100"/>
                      <a:pt x="135" y="95"/>
                      <a:pt x="148" y="90"/>
                    </a:cubicBezTo>
                    <a:cubicBezTo>
                      <a:pt x="149" y="90"/>
                      <a:pt x="150" y="90"/>
                      <a:pt x="151" y="89"/>
                    </a:cubicBezTo>
                    <a:cubicBezTo>
                      <a:pt x="251" y="53"/>
                      <a:pt x="405" y="27"/>
                      <a:pt x="594" y="27"/>
                    </a:cubicBezTo>
                    <a:cubicBezTo>
                      <a:pt x="933" y="27"/>
                      <a:pt x="1160" y="110"/>
                      <a:pt x="1160" y="188"/>
                    </a:cubicBezTo>
                    <a:cubicBezTo>
                      <a:pt x="1160" y="190"/>
                      <a:pt x="1160" y="192"/>
                      <a:pt x="1160" y="195"/>
                    </a:cubicBezTo>
                    <a:cubicBezTo>
                      <a:pt x="1159" y="195"/>
                      <a:pt x="1159" y="196"/>
                      <a:pt x="1159" y="197"/>
                    </a:cubicBezTo>
                    <a:cubicBezTo>
                      <a:pt x="1159" y="198"/>
                      <a:pt x="1158" y="200"/>
                      <a:pt x="1158" y="201"/>
                    </a:cubicBezTo>
                    <a:cubicBezTo>
                      <a:pt x="1158" y="202"/>
                      <a:pt x="1157" y="203"/>
                      <a:pt x="1157" y="205"/>
                    </a:cubicBezTo>
                    <a:cubicBezTo>
                      <a:pt x="1156" y="205"/>
                      <a:pt x="1156" y="206"/>
                      <a:pt x="1156" y="207"/>
                    </a:cubicBezTo>
                    <a:cubicBezTo>
                      <a:pt x="1143" y="232"/>
                      <a:pt x="1108" y="258"/>
                      <a:pt x="1052" y="280"/>
                    </a:cubicBezTo>
                    <a:cubicBezTo>
                      <a:pt x="940" y="238"/>
                      <a:pt x="773" y="213"/>
                      <a:pt x="594" y="213"/>
                    </a:cubicBezTo>
                    <a:cubicBezTo>
                      <a:pt x="414" y="213"/>
                      <a:pt x="248" y="238"/>
                      <a:pt x="135" y="280"/>
                    </a:cubicBezTo>
                    <a:cubicBezTo>
                      <a:pt x="79" y="258"/>
                      <a:pt x="44" y="232"/>
                      <a:pt x="32" y="207"/>
                    </a:cubicBezTo>
                    <a:cubicBezTo>
                      <a:pt x="31" y="206"/>
                      <a:pt x="31" y="205"/>
                      <a:pt x="31" y="205"/>
                    </a:cubicBezTo>
                    <a:cubicBezTo>
                      <a:pt x="30" y="204"/>
                      <a:pt x="30" y="202"/>
                      <a:pt x="29" y="201"/>
                    </a:cubicBezTo>
                    <a:cubicBezTo>
                      <a:pt x="29" y="200"/>
                      <a:pt x="29" y="199"/>
                      <a:pt x="28" y="197"/>
                    </a:cubicBezTo>
                    <a:cubicBezTo>
                      <a:pt x="28" y="196"/>
                      <a:pt x="28" y="195"/>
                      <a:pt x="28" y="195"/>
                    </a:cubicBezTo>
                    <a:cubicBezTo>
                      <a:pt x="27" y="192"/>
                      <a:pt x="27" y="190"/>
                      <a:pt x="27" y="188"/>
                    </a:cubicBezTo>
                    <a:cubicBezTo>
                      <a:pt x="27" y="188"/>
                      <a:pt x="27" y="188"/>
                      <a:pt x="27" y="188"/>
                    </a:cubicBezTo>
                    <a:cubicBezTo>
                      <a:pt x="27" y="178"/>
                      <a:pt x="31" y="168"/>
                      <a:pt x="38" y="159"/>
                    </a:cubicBezTo>
                    <a:close/>
                    <a:moveTo>
                      <a:pt x="594" y="349"/>
                    </a:moveTo>
                    <a:lnTo>
                      <a:pt x="594" y="349"/>
                    </a:lnTo>
                    <a:cubicBezTo>
                      <a:pt x="419" y="349"/>
                      <a:pt x="274" y="327"/>
                      <a:pt x="175" y="295"/>
                    </a:cubicBezTo>
                    <a:cubicBezTo>
                      <a:pt x="283" y="260"/>
                      <a:pt x="433" y="240"/>
                      <a:pt x="594" y="240"/>
                    </a:cubicBezTo>
                    <a:cubicBezTo>
                      <a:pt x="755" y="240"/>
                      <a:pt x="904" y="260"/>
                      <a:pt x="1013" y="295"/>
                    </a:cubicBezTo>
                    <a:cubicBezTo>
                      <a:pt x="913" y="327"/>
                      <a:pt x="768" y="349"/>
                      <a:pt x="594" y="349"/>
                    </a:cubicBezTo>
                    <a:close/>
                    <a:moveTo>
                      <a:pt x="1" y="198"/>
                    </a:moveTo>
                    <a:lnTo>
                      <a:pt x="1" y="198"/>
                    </a:lnTo>
                    <a:cubicBezTo>
                      <a:pt x="1" y="199"/>
                      <a:pt x="2" y="200"/>
                      <a:pt x="2" y="201"/>
                    </a:cubicBezTo>
                    <a:cubicBezTo>
                      <a:pt x="2" y="203"/>
                      <a:pt x="3" y="205"/>
                      <a:pt x="3" y="207"/>
                    </a:cubicBezTo>
                    <a:cubicBezTo>
                      <a:pt x="4" y="208"/>
                      <a:pt x="4" y="210"/>
                      <a:pt x="5" y="212"/>
                    </a:cubicBezTo>
                    <a:cubicBezTo>
                      <a:pt x="5" y="213"/>
                      <a:pt x="6" y="214"/>
                      <a:pt x="6" y="215"/>
                    </a:cubicBezTo>
                    <a:cubicBezTo>
                      <a:pt x="16" y="239"/>
                      <a:pt x="40" y="261"/>
                      <a:pt x="73" y="280"/>
                    </a:cubicBezTo>
                    <a:cubicBezTo>
                      <a:pt x="74" y="280"/>
                      <a:pt x="74" y="281"/>
                      <a:pt x="75" y="281"/>
                    </a:cubicBezTo>
                    <a:cubicBezTo>
                      <a:pt x="78" y="283"/>
                      <a:pt x="81" y="284"/>
                      <a:pt x="84" y="286"/>
                    </a:cubicBezTo>
                    <a:cubicBezTo>
                      <a:pt x="86" y="287"/>
                      <a:pt x="88" y="288"/>
                      <a:pt x="90" y="289"/>
                    </a:cubicBezTo>
                    <a:cubicBezTo>
                      <a:pt x="93" y="290"/>
                      <a:pt x="95" y="291"/>
                      <a:pt x="97" y="293"/>
                    </a:cubicBezTo>
                    <a:cubicBezTo>
                      <a:pt x="101" y="294"/>
                      <a:pt x="106" y="296"/>
                      <a:pt x="110" y="298"/>
                    </a:cubicBezTo>
                    <a:cubicBezTo>
                      <a:pt x="111" y="299"/>
                      <a:pt x="111" y="299"/>
                      <a:pt x="112" y="299"/>
                    </a:cubicBezTo>
                    <a:cubicBezTo>
                      <a:pt x="118" y="302"/>
                      <a:pt x="124" y="304"/>
                      <a:pt x="130" y="307"/>
                    </a:cubicBezTo>
                    <a:lnTo>
                      <a:pt x="135" y="309"/>
                    </a:lnTo>
                    <a:lnTo>
                      <a:pt x="136" y="309"/>
                    </a:lnTo>
                    <a:cubicBezTo>
                      <a:pt x="251" y="352"/>
                      <a:pt x="424" y="375"/>
                      <a:pt x="594" y="375"/>
                    </a:cubicBezTo>
                    <a:cubicBezTo>
                      <a:pt x="763" y="375"/>
                      <a:pt x="937" y="352"/>
                      <a:pt x="1052" y="309"/>
                    </a:cubicBezTo>
                    <a:lnTo>
                      <a:pt x="1052" y="309"/>
                    </a:lnTo>
                    <a:lnTo>
                      <a:pt x="1057" y="307"/>
                    </a:lnTo>
                    <a:cubicBezTo>
                      <a:pt x="1063" y="304"/>
                      <a:pt x="1070" y="302"/>
                      <a:pt x="1076" y="299"/>
                    </a:cubicBezTo>
                    <a:cubicBezTo>
                      <a:pt x="1076" y="299"/>
                      <a:pt x="1076" y="299"/>
                      <a:pt x="1077" y="299"/>
                    </a:cubicBezTo>
                    <a:cubicBezTo>
                      <a:pt x="1081" y="297"/>
                      <a:pt x="1086" y="295"/>
                      <a:pt x="1090" y="292"/>
                    </a:cubicBezTo>
                    <a:cubicBezTo>
                      <a:pt x="1092" y="291"/>
                      <a:pt x="1094" y="290"/>
                      <a:pt x="1097" y="289"/>
                    </a:cubicBezTo>
                    <a:cubicBezTo>
                      <a:pt x="1099" y="288"/>
                      <a:pt x="1101" y="287"/>
                      <a:pt x="1103" y="286"/>
                    </a:cubicBezTo>
                    <a:cubicBezTo>
                      <a:pt x="1106" y="284"/>
                      <a:pt x="1109" y="283"/>
                      <a:pt x="1112" y="281"/>
                    </a:cubicBezTo>
                    <a:cubicBezTo>
                      <a:pt x="1113" y="281"/>
                      <a:pt x="1114" y="280"/>
                      <a:pt x="1115" y="280"/>
                    </a:cubicBezTo>
                    <a:cubicBezTo>
                      <a:pt x="1148" y="261"/>
                      <a:pt x="1171" y="239"/>
                      <a:pt x="1181" y="215"/>
                    </a:cubicBezTo>
                    <a:cubicBezTo>
                      <a:pt x="1181" y="214"/>
                      <a:pt x="1182" y="213"/>
                      <a:pt x="1183" y="212"/>
                    </a:cubicBezTo>
                    <a:cubicBezTo>
                      <a:pt x="1183" y="210"/>
                      <a:pt x="1184" y="208"/>
                      <a:pt x="1184" y="207"/>
                    </a:cubicBezTo>
                    <a:cubicBezTo>
                      <a:pt x="1185" y="205"/>
                      <a:pt x="1185" y="203"/>
                      <a:pt x="1185" y="201"/>
                    </a:cubicBezTo>
                    <a:cubicBezTo>
                      <a:pt x="1186" y="200"/>
                      <a:pt x="1186" y="199"/>
                      <a:pt x="1186" y="198"/>
                    </a:cubicBezTo>
                    <a:cubicBezTo>
                      <a:pt x="1187" y="194"/>
                      <a:pt x="1187" y="191"/>
                      <a:pt x="1187" y="188"/>
                    </a:cubicBezTo>
                    <a:cubicBezTo>
                      <a:pt x="1187" y="71"/>
                      <a:pt x="885" y="0"/>
                      <a:pt x="594" y="0"/>
                    </a:cubicBezTo>
                    <a:lnTo>
                      <a:pt x="594" y="0"/>
                    </a:lnTo>
                    <a:lnTo>
                      <a:pt x="594" y="0"/>
                    </a:lnTo>
                    <a:cubicBezTo>
                      <a:pt x="552" y="0"/>
                      <a:pt x="511" y="2"/>
                      <a:pt x="470" y="5"/>
                    </a:cubicBezTo>
                    <a:cubicBezTo>
                      <a:pt x="250" y="20"/>
                      <a:pt x="49" y="73"/>
                      <a:pt x="8" y="156"/>
                    </a:cubicBezTo>
                    <a:cubicBezTo>
                      <a:pt x="3" y="166"/>
                      <a:pt x="0" y="177"/>
                      <a:pt x="0" y="188"/>
                    </a:cubicBezTo>
                    <a:cubicBezTo>
                      <a:pt x="0" y="188"/>
                      <a:pt x="0" y="188"/>
                      <a:pt x="0" y="188"/>
                    </a:cubicBezTo>
                    <a:cubicBezTo>
                      <a:pt x="0" y="191"/>
                      <a:pt x="1" y="195"/>
                      <a:pt x="1" y="198"/>
                    </a:cubicBez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grpSp>
        <p:cxnSp>
          <p:nvCxnSpPr>
            <p:cNvPr id="37" name="Straight Connector 36">
              <a:extLst>
                <a:ext uri="{FF2B5EF4-FFF2-40B4-BE49-F238E27FC236}">
                  <a16:creationId xmlns:a16="http://schemas.microsoft.com/office/drawing/2014/main" id="{6F8FB1DF-090E-4C2D-9EFE-94A97C55FD4F}"/>
                </a:ext>
              </a:extLst>
            </p:cNvPr>
            <p:cNvCxnSpPr>
              <a:cxnSpLocks/>
            </p:cNvCxnSpPr>
            <p:nvPr/>
          </p:nvCxnSpPr>
          <p:spPr>
            <a:xfrm>
              <a:off x="3886421" y="4189771"/>
              <a:ext cx="611609" cy="0"/>
            </a:xfrm>
            <a:prstGeom prst="line">
              <a:avLst/>
            </a:prstGeom>
            <a:ln w="19050">
              <a:solidFill>
                <a:schemeClr val="bg1"/>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A7CF8EE1-3AF5-4726-B0D4-D370110B3710}"/>
              </a:ext>
            </a:extLst>
          </p:cNvPr>
          <p:cNvGrpSpPr/>
          <p:nvPr/>
        </p:nvGrpSpPr>
        <p:grpSpPr>
          <a:xfrm>
            <a:off x="4290247" y="3829507"/>
            <a:ext cx="1466411" cy="1269567"/>
            <a:chOff x="4290247" y="3829507"/>
            <a:chExt cx="1466411" cy="1269567"/>
          </a:xfrm>
        </p:grpSpPr>
        <p:sp>
          <p:nvSpPr>
            <p:cNvPr id="36" name="TextBox 35">
              <a:extLst>
                <a:ext uri="{FF2B5EF4-FFF2-40B4-BE49-F238E27FC236}">
                  <a16:creationId xmlns:a16="http://schemas.microsoft.com/office/drawing/2014/main" id="{7093888F-4073-4A4A-9B24-FEE8FF73B865}"/>
                </a:ext>
              </a:extLst>
            </p:cNvPr>
            <p:cNvSpPr txBox="1"/>
            <p:nvPr/>
          </p:nvSpPr>
          <p:spPr>
            <a:xfrm>
              <a:off x="4290247" y="4471210"/>
              <a:ext cx="1466411"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a:latin typeface="Segoe UI" panose="020B0502040204020203" pitchFamily="34" charset="0"/>
                  <a:cs typeface="Segoe UI" panose="020B0502040204020203" pitchFamily="34" charset="0"/>
                </a:rPr>
                <a:t>Pro dev extensibility</a:t>
              </a:r>
            </a:p>
          </p:txBody>
        </p:sp>
        <p:grpSp>
          <p:nvGrpSpPr>
            <p:cNvPr id="38" name="Group 37">
              <a:extLst>
                <a:ext uri="{FF2B5EF4-FFF2-40B4-BE49-F238E27FC236}">
                  <a16:creationId xmlns:a16="http://schemas.microsoft.com/office/drawing/2014/main" id="{B4456536-54FD-465A-927A-9A6256EBA4B0}"/>
                </a:ext>
              </a:extLst>
            </p:cNvPr>
            <p:cNvGrpSpPr/>
            <p:nvPr/>
          </p:nvGrpSpPr>
          <p:grpSpPr>
            <a:xfrm>
              <a:off x="4492040" y="3829507"/>
              <a:ext cx="1074421" cy="720528"/>
              <a:chOff x="7440612" y="900113"/>
              <a:chExt cx="882650" cy="660400"/>
            </a:xfrm>
            <a:solidFill>
              <a:schemeClr val="tx1"/>
            </a:solidFill>
          </p:grpSpPr>
          <p:sp>
            <p:nvSpPr>
              <p:cNvPr id="39" name="Freeform 211">
                <a:extLst>
                  <a:ext uri="{FF2B5EF4-FFF2-40B4-BE49-F238E27FC236}">
                    <a16:creationId xmlns:a16="http://schemas.microsoft.com/office/drawing/2014/main" id="{FE344F96-695A-493C-8DCA-D921CBE71339}"/>
                  </a:ext>
                </a:extLst>
              </p:cNvPr>
              <p:cNvSpPr>
                <a:spLocks/>
              </p:cNvSpPr>
              <p:nvPr/>
            </p:nvSpPr>
            <p:spPr bwMode="auto">
              <a:xfrm>
                <a:off x="7618412" y="1133476"/>
                <a:ext cx="527050" cy="328613"/>
              </a:xfrm>
              <a:custGeom>
                <a:avLst/>
                <a:gdLst>
                  <a:gd name="T0" fmla="*/ 26 w 1920"/>
                  <a:gd name="T1" fmla="*/ 1171 h 1198"/>
                  <a:gd name="T2" fmla="*/ 26 w 1920"/>
                  <a:gd name="T3" fmla="*/ 1171 h 1198"/>
                  <a:gd name="T4" fmla="*/ 26 w 1920"/>
                  <a:gd name="T5" fmla="*/ 27 h 1198"/>
                  <a:gd name="T6" fmla="*/ 97 w 1920"/>
                  <a:gd name="T7" fmla="*/ 27 h 1198"/>
                  <a:gd name="T8" fmla="*/ 97 w 1920"/>
                  <a:gd name="T9" fmla="*/ 0 h 1198"/>
                  <a:gd name="T10" fmla="*/ 0 w 1920"/>
                  <a:gd name="T11" fmla="*/ 0 h 1198"/>
                  <a:gd name="T12" fmla="*/ 0 w 1920"/>
                  <a:gd name="T13" fmla="*/ 1198 h 1198"/>
                  <a:gd name="T14" fmla="*/ 1920 w 1920"/>
                  <a:gd name="T15" fmla="*/ 1198 h 1198"/>
                  <a:gd name="T16" fmla="*/ 1920 w 1920"/>
                  <a:gd name="T17" fmla="*/ 0 h 1198"/>
                  <a:gd name="T18" fmla="*/ 1823 w 1920"/>
                  <a:gd name="T19" fmla="*/ 0 h 1198"/>
                  <a:gd name="T20" fmla="*/ 1823 w 1920"/>
                  <a:gd name="T21" fmla="*/ 27 h 1198"/>
                  <a:gd name="T22" fmla="*/ 1894 w 1920"/>
                  <a:gd name="T23" fmla="*/ 27 h 1198"/>
                  <a:gd name="T24" fmla="*/ 1894 w 1920"/>
                  <a:gd name="T25" fmla="*/ 1171 h 1198"/>
                  <a:gd name="T26" fmla="*/ 26 w 1920"/>
                  <a:gd name="T27" fmla="*/ 117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0" h="1198">
                    <a:moveTo>
                      <a:pt x="26" y="1171"/>
                    </a:moveTo>
                    <a:lnTo>
                      <a:pt x="26" y="1171"/>
                    </a:lnTo>
                    <a:lnTo>
                      <a:pt x="26" y="27"/>
                    </a:lnTo>
                    <a:lnTo>
                      <a:pt x="97" y="27"/>
                    </a:lnTo>
                    <a:lnTo>
                      <a:pt x="97" y="0"/>
                    </a:lnTo>
                    <a:lnTo>
                      <a:pt x="0" y="0"/>
                    </a:lnTo>
                    <a:lnTo>
                      <a:pt x="0" y="1198"/>
                    </a:lnTo>
                    <a:lnTo>
                      <a:pt x="1920" y="1198"/>
                    </a:lnTo>
                    <a:lnTo>
                      <a:pt x="1920" y="0"/>
                    </a:lnTo>
                    <a:lnTo>
                      <a:pt x="1823" y="0"/>
                    </a:lnTo>
                    <a:lnTo>
                      <a:pt x="1823" y="27"/>
                    </a:lnTo>
                    <a:lnTo>
                      <a:pt x="1894" y="27"/>
                    </a:lnTo>
                    <a:lnTo>
                      <a:pt x="1894" y="1171"/>
                    </a:lnTo>
                    <a:lnTo>
                      <a:pt x="26" y="117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0" name="Freeform 212">
                <a:extLst>
                  <a:ext uri="{FF2B5EF4-FFF2-40B4-BE49-F238E27FC236}">
                    <a16:creationId xmlns:a16="http://schemas.microsoft.com/office/drawing/2014/main" id="{E00A1BCB-D635-437C-BF26-EF223A8E1B27}"/>
                  </a:ext>
                </a:extLst>
              </p:cNvPr>
              <p:cNvSpPr>
                <a:spLocks noEditPoints="1"/>
              </p:cNvSpPr>
              <p:nvPr/>
            </p:nvSpPr>
            <p:spPr bwMode="auto">
              <a:xfrm>
                <a:off x="7440612" y="1084263"/>
                <a:ext cx="882650" cy="476250"/>
              </a:xfrm>
              <a:custGeom>
                <a:avLst/>
                <a:gdLst>
                  <a:gd name="T0" fmla="*/ 3188 w 3214"/>
                  <a:gd name="T1" fmla="*/ 1606 h 1730"/>
                  <a:gd name="T2" fmla="*/ 3188 w 3214"/>
                  <a:gd name="T3" fmla="*/ 1606 h 1730"/>
                  <a:gd name="T4" fmla="*/ 3090 w 3214"/>
                  <a:gd name="T5" fmla="*/ 1704 h 1730"/>
                  <a:gd name="T6" fmla="*/ 124 w 3214"/>
                  <a:gd name="T7" fmla="*/ 1704 h 1730"/>
                  <a:gd name="T8" fmla="*/ 26 w 3214"/>
                  <a:gd name="T9" fmla="*/ 1606 h 1730"/>
                  <a:gd name="T10" fmla="*/ 26 w 3214"/>
                  <a:gd name="T11" fmla="*/ 1524 h 1730"/>
                  <a:gd name="T12" fmla="*/ 461 w 3214"/>
                  <a:gd name="T13" fmla="*/ 1524 h 1730"/>
                  <a:gd name="T14" fmla="*/ 2753 w 3214"/>
                  <a:gd name="T15" fmla="*/ 1524 h 1730"/>
                  <a:gd name="T16" fmla="*/ 3188 w 3214"/>
                  <a:gd name="T17" fmla="*/ 1524 h 1730"/>
                  <a:gd name="T18" fmla="*/ 3188 w 3214"/>
                  <a:gd name="T19" fmla="*/ 1606 h 1730"/>
                  <a:gd name="T20" fmla="*/ 2753 w 3214"/>
                  <a:gd name="T21" fmla="*/ 1497 h 1730"/>
                  <a:gd name="T22" fmla="*/ 2753 w 3214"/>
                  <a:gd name="T23" fmla="*/ 1497 h 1730"/>
                  <a:gd name="T24" fmla="*/ 2753 w 3214"/>
                  <a:gd name="T25" fmla="*/ 124 h 1730"/>
                  <a:gd name="T26" fmla="*/ 2629 w 3214"/>
                  <a:gd name="T27" fmla="*/ 0 h 1730"/>
                  <a:gd name="T28" fmla="*/ 2290 w 3214"/>
                  <a:gd name="T29" fmla="*/ 0 h 1730"/>
                  <a:gd name="T30" fmla="*/ 2290 w 3214"/>
                  <a:gd name="T31" fmla="*/ 26 h 1730"/>
                  <a:gd name="T32" fmla="*/ 2629 w 3214"/>
                  <a:gd name="T33" fmla="*/ 26 h 1730"/>
                  <a:gd name="T34" fmla="*/ 2726 w 3214"/>
                  <a:gd name="T35" fmla="*/ 124 h 1730"/>
                  <a:gd name="T36" fmla="*/ 2726 w 3214"/>
                  <a:gd name="T37" fmla="*/ 1497 h 1730"/>
                  <a:gd name="T38" fmla="*/ 488 w 3214"/>
                  <a:gd name="T39" fmla="*/ 1497 h 1730"/>
                  <a:gd name="T40" fmla="*/ 488 w 3214"/>
                  <a:gd name="T41" fmla="*/ 124 h 1730"/>
                  <a:gd name="T42" fmla="*/ 585 w 3214"/>
                  <a:gd name="T43" fmla="*/ 26 h 1730"/>
                  <a:gd name="T44" fmla="*/ 870 w 3214"/>
                  <a:gd name="T45" fmla="*/ 26 h 1730"/>
                  <a:gd name="T46" fmla="*/ 870 w 3214"/>
                  <a:gd name="T47" fmla="*/ 0 h 1730"/>
                  <a:gd name="T48" fmla="*/ 585 w 3214"/>
                  <a:gd name="T49" fmla="*/ 0 h 1730"/>
                  <a:gd name="T50" fmla="*/ 461 w 3214"/>
                  <a:gd name="T51" fmla="*/ 124 h 1730"/>
                  <a:gd name="T52" fmla="*/ 461 w 3214"/>
                  <a:gd name="T53" fmla="*/ 1497 h 1730"/>
                  <a:gd name="T54" fmla="*/ 0 w 3214"/>
                  <a:gd name="T55" fmla="*/ 1497 h 1730"/>
                  <a:gd name="T56" fmla="*/ 0 w 3214"/>
                  <a:gd name="T57" fmla="*/ 1606 h 1730"/>
                  <a:gd name="T58" fmla="*/ 124 w 3214"/>
                  <a:gd name="T59" fmla="*/ 1730 h 1730"/>
                  <a:gd name="T60" fmla="*/ 3090 w 3214"/>
                  <a:gd name="T61" fmla="*/ 1730 h 1730"/>
                  <a:gd name="T62" fmla="*/ 3214 w 3214"/>
                  <a:gd name="T63" fmla="*/ 1606 h 1730"/>
                  <a:gd name="T64" fmla="*/ 3214 w 3214"/>
                  <a:gd name="T65" fmla="*/ 1497 h 1730"/>
                  <a:gd name="T66" fmla="*/ 2753 w 3214"/>
                  <a:gd name="T67" fmla="*/ 1497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4" h="1730">
                    <a:moveTo>
                      <a:pt x="3188" y="1606"/>
                    </a:moveTo>
                    <a:lnTo>
                      <a:pt x="3188" y="1606"/>
                    </a:lnTo>
                    <a:cubicBezTo>
                      <a:pt x="3188" y="1660"/>
                      <a:pt x="3144" y="1704"/>
                      <a:pt x="3090" y="1704"/>
                    </a:cubicBezTo>
                    <a:lnTo>
                      <a:pt x="124" y="1704"/>
                    </a:lnTo>
                    <a:cubicBezTo>
                      <a:pt x="70" y="1704"/>
                      <a:pt x="26" y="1660"/>
                      <a:pt x="26" y="1606"/>
                    </a:cubicBezTo>
                    <a:lnTo>
                      <a:pt x="26" y="1524"/>
                    </a:lnTo>
                    <a:lnTo>
                      <a:pt x="461" y="1524"/>
                    </a:lnTo>
                    <a:lnTo>
                      <a:pt x="2753" y="1524"/>
                    </a:lnTo>
                    <a:lnTo>
                      <a:pt x="3188" y="1524"/>
                    </a:lnTo>
                    <a:lnTo>
                      <a:pt x="3188" y="1606"/>
                    </a:lnTo>
                    <a:close/>
                    <a:moveTo>
                      <a:pt x="2753" y="1497"/>
                    </a:moveTo>
                    <a:lnTo>
                      <a:pt x="2753" y="1497"/>
                    </a:lnTo>
                    <a:lnTo>
                      <a:pt x="2753" y="124"/>
                    </a:lnTo>
                    <a:cubicBezTo>
                      <a:pt x="2753" y="55"/>
                      <a:pt x="2697" y="0"/>
                      <a:pt x="2629" y="0"/>
                    </a:cubicBezTo>
                    <a:lnTo>
                      <a:pt x="2290" y="0"/>
                    </a:lnTo>
                    <a:lnTo>
                      <a:pt x="2290" y="26"/>
                    </a:lnTo>
                    <a:lnTo>
                      <a:pt x="2629" y="26"/>
                    </a:lnTo>
                    <a:cubicBezTo>
                      <a:pt x="2682" y="26"/>
                      <a:pt x="2726" y="70"/>
                      <a:pt x="2726" y="124"/>
                    </a:cubicBezTo>
                    <a:lnTo>
                      <a:pt x="2726" y="1497"/>
                    </a:lnTo>
                    <a:lnTo>
                      <a:pt x="488" y="1497"/>
                    </a:lnTo>
                    <a:lnTo>
                      <a:pt x="488" y="124"/>
                    </a:lnTo>
                    <a:cubicBezTo>
                      <a:pt x="488" y="70"/>
                      <a:pt x="532" y="26"/>
                      <a:pt x="585" y="26"/>
                    </a:cubicBezTo>
                    <a:lnTo>
                      <a:pt x="870" y="26"/>
                    </a:lnTo>
                    <a:lnTo>
                      <a:pt x="870" y="0"/>
                    </a:lnTo>
                    <a:lnTo>
                      <a:pt x="585" y="0"/>
                    </a:lnTo>
                    <a:cubicBezTo>
                      <a:pt x="517" y="0"/>
                      <a:pt x="461" y="55"/>
                      <a:pt x="461" y="124"/>
                    </a:cubicBezTo>
                    <a:lnTo>
                      <a:pt x="461" y="1497"/>
                    </a:lnTo>
                    <a:lnTo>
                      <a:pt x="0" y="1497"/>
                    </a:lnTo>
                    <a:lnTo>
                      <a:pt x="0" y="1606"/>
                    </a:lnTo>
                    <a:cubicBezTo>
                      <a:pt x="0" y="1675"/>
                      <a:pt x="55" y="1730"/>
                      <a:pt x="124" y="1730"/>
                    </a:cubicBezTo>
                    <a:lnTo>
                      <a:pt x="3090" y="1730"/>
                    </a:lnTo>
                    <a:cubicBezTo>
                      <a:pt x="3159" y="1730"/>
                      <a:pt x="3214" y="1675"/>
                      <a:pt x="3214" y="1606"/>
                    </a:cubicBezTo>
                    <a:lnTo>
                      <a:pt x="3214" y="1497"/>
                    </a:lnTo>
                    <a:lnTo>
                      <a:pt x="2753" y="14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1" name="Freeform 213">
                <a:extLst>
                  <a:ext uri="{FF2B5EF4-FFF2-40B4-BE49-F238E27FC236}">
                    <a16:creationId xmlns:a16="http://schemas.microsoft.com/office/drawing/2014/main" id="{238F5852-56D7-4D01-93D7-4788CB62F785}"/>
                  </a:ext>
                </a:extLst>
              </p:cNvPr>
              <p:cNvSpPr>
                <a:spLocks/>
              </p:cNvSpPr>
              <p:nvPr/>
            </p:nvSpPr>
            <p:spPr bwMode="auto">
              <a:xfrm>
                <a:off x="7877174" y="1266826"/>
                <a:ext cx="7937" cy="107950"/>
              </a:xfrm>
              <a:custGeom>
                <a:avLst/>
                <a:gdLst>
                  <a:gd name="T0" fmla="*/ 26 w 26"/>
                  <a:gd name="T1" fmla="*/ 391 h 391"/>
                  <a:gd name="T2" fmla="*/ 26 w 26"/>
                  <a:gd name="T3" fmla="*/ 391 h 391"/>
                  <a:gd name="T4" fmla="*/ 0 w 26"/>
                  <a:gd name="T5" fmla="*/ 391 h 391"/>
                  <a:gd name="T6" fmla="*/ 0 w 26"/>
                  <a:gd name="T7" fmla="*/ 0 h 391"/>
                  <a:gd name="T8" fmla="*/ 26 w 26"/>
                  <a:gd name="T9" fmla="*/ 0 h 391"/>
                  <a:gd name="T10" fmla="*/ 26 w 26"/>
                  <a:gd name="T11" fmla="*/ 391 h 391"/>
                </a:gdLst>
                <a:ahLst/>
                <a:cxnLst>
                  <a:cxn ang="0">
                    <a:pos x="T0" y="T1"/>
                  </a:cxn>
                  <a:cxn ang="0">
                    <a:pos x="T2" y="T3"/>
                  </a:cxn>
                  <a:cxn ang="0">
                    <a:pos x="T4" y="T5"/>
                  </a:cxn>
                  <a:cxn ang="0">
                    <a:pos x="T6" y="T7"/>
                  </a:cxn>
                  <a:cxn ang="0">
                    <a:pos x="T8" y="T9"/>
                  </a:cxn>
                  <a:cxn ang="0">
                    <a:pos x="T10" y="T11"/>
                  </a:cxn>
                </a:cxnLst>
                <a:rect l="0" t="0" r="r" b="b"/>
                <a:pathLst>
                  <a:path w="26" h="391">
                    <a:moveTo>
                      <a:pt x="26" y="391"/>
                    </a:moveTo>
                    <a:lnTo>
                      <a:pt x="26" y="391"/>
                    </a:lnTo>
                    <a:lnTo>
                      <a:pt x="0" y="391"/>
                    </a:lnTo>
                    <a:lnTo>
                      <a:pt x="0" y="0"/>
                    </a:lnTo>
                    <a:lnTo>
                      <a:pt x="26" y="0"/>
                    </a:lnTo>
                    <a:lnTo>
                      <a:pt x="26" y="39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2" name="Freeform 214">
                <a:extLst>
                  <a:ext uri="{FF2B5EF4-FFF2-40B4-BE49-F238E27FC236}">
                    <a16:creationId xmlns:a16="http://schemas.microsoft.com/office/drawing/2014/main" id="{287BD762-B585-4CC2-B4FC-DB81C1AE8EF6}"/>
                  </a:ext>
                </a:extLst>
              </p:cNvPr>
              <p:cNvSpPr>
                <a:spLocks/>
              </p:cNvSpPr>
              <p:nvPr/>
            </p:nvSpPr>
            <p:spPr bwMode="auto">
              <a:xfrm>
                <a:off x="7877174" y="900113"/>
                <a:ext cx="7937" cy="53975"/>
              </a:xfrm>
              <a:custGeom>
                <a:avLst/>
                <a:gdLst>
                  <a:gd name="T0" fmla="*/ 26 w 26"/>
                  <a:gd name="T1" fmla="*/ 196 h 196"/>
                  <a:gd name="T2" fmla="*/ 26 w 26"/>
                  <a:gd name="T3" fmla="*/ 196 h 196"/>
                  <a:gd name="T4" fmla="*/ 0 w 26"/>
                  <a:gd name="T5" fmla="*/ 196 h 196"/>
                  <a:gd name="T6" fmla="*/ 0 w 26"/>
                  <a:gd name="T7" fmla="*/ 0 h 196"/>
                  <a:gd name="T8" fmla="*/ 26 w 26"/>
                  <a:gd name="T9" fmla="*/ 0 h 196"/>
                  <a:gd name="T10" fmla="*/ 26 w 26"/>
                  <a:gd name="T11" fmla="*/ 196 h 196"/>
                </a:gdLst>
                <a:ahLst/>
                <a:cxnLst>
                  <a:cxn ang="0">
                    <a:pos x="T0" y="T1"/>
                  </a:cxn>
                  <a:cxn ang="0">
                    <a:pos x="T2" y="T3"/>
                  </a:cxn>
                  <a:cxn ang="0">
                    <a:pos x="T4" y="T5"/>
                  </a:cxn>
                  <a:cxn ang="0">
                    <a:pos x="T6" y="T7"/>
                  </a:cxn>
                  <a:cxn ang="0">
                    <a:pos x="T8" y="T9"/>
                  </a:cxn>
                  <a:cxn ang="0">
                    <a:pos x="T10" y="T11"/>
                  </a:cxn>
                </a:cxnLst>
                <a:rect l="0" t="0" r="r" b="b"/>
                <a:pathLst>
                  <a:path w="26" h="196">
                    <a:moveTo>
                      <a:pt x="26" y="196"/>
                    </a:moveTo>
                    <a:lnTo>
                      <a:pt x="26" y="196"/>
                    </a:lnTo>
                    <a:lnTo>
                      <a:pt x="0" y="196"/>
                    </a:lnTo>
                    <a:lnTo>
                      <a:pt x="0" y="0"/>
                    </a:lnTo>
                    <a:lnTo>
                      <a:pt x="26" y="0"/>
                    </a:lnTo>
                    <a:lnTo>
                      <a:pt x="26" y="19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3" name="Freeform 215">
                <a:extLst>
                  <a:ext uri="{FF2B5EF4-FFF2-40B4-BE49-F238E27FC236}">
                    <a16:creationId xmlns:a16="http://schemas.microsoft.com/office/drawing/2014/main" id="{4547D0B1-DB05-40A7-B2E3-4021275E9472}"/>
                  </a:ext>
                </a:extLst>
              </p:cNvPr>
              <p:cNvSpPr>
                <a:spLocks/>
              </p:cNvSpPr>
              <p:nvPr/>
            </p:nvSpPr>
            <p:spPr bwMode="auto">
              <a:xfrm>
                <a:off x="7996237" y="1133476"/>
                <a:ext cx="122237" cy="7938"/>
              </a:xfrm>
              <a:custGeom>
                <a:avLst/>
                <a:gdLst>
                  <a:gd name="T0" fmla="*/ 0 w 448"/>
                  <a:gd name="T1" fmla="*/ 27 h 27"/>
                  <a:gd name="T2" fmla="*/ 0 w 448"/>
                  <a:gd name="T3" fmla="*/ 27 h 27"/>
                  <a:gd name="T4" fmla="*/ 448 w 448"/>
                  <a:gd name="T5" fmla="*/ 27 h 27"/>
                  <a:gd name="T6" fmla="*/ 448 w 448"/>
                  <a:gd name="T7" fmla="*/ 0 h 27"/>
                  <a:gd name="T8" fmla="*/ 0 w 448"/>
                  <a:gd name="T9" fmla="*/ 0 h 27"/>
                  <a:gd name="T10" fmla="*/ 0 w 448"/>
                  <a:gd name="T11" fmla="*/ 27 h 27"/>
                </a:gdLst>
                <a:ahLst/>
                <a:cxnLst>
                  <a:cxn ang="0">
                    <a:pos x="T0" y="T1"/>
                  </a:cxn>
                  <a:cxn ang="0">
                    <a:pos x="T2" y="T3"/>
                  </a:cxn>
                  <a:cxn ang="0">
                    <a:pos x="T4" y="T5"/>
                  </a:cxn>
                  <a:cxn ang="0">
                    <a:pos x="T6" y="T7"/>
                  </a:cxn>
                  <a:cxn ang="0">
                    <a:pos x="T8" y="T9"/>
                  </a:cxn>
                  <a:cxn ang="0">
                    <a:pos x="T10" y="T11"/>
                  </a:cxn>
                </a:cxnLst>
                <a:rect l="0" t="0" r="r" b="b"/>
                <a:pathLst>
                  <a:path w="448" h="27">
                    <a:moveTo>
                      <a:pt x="0" y="27"/>
                    </a:moveTo>
                    <a:lnTo>
                      <a:pt x="0" y="27"/>
                    </a:lnTo>
                    <a:lnTo>
                      <a:pt x="448" y="27"/>
                    </a:lnTo>
                    <a:lnTo>
                      <a:pt x="448" y="0"/>
                    </a:lnTo>
                    <a:lnTo>
                      <a:pt x="0" y="0"/>
                    </a:lnTo>
                    <a:lnTo>
                      <a:pt x="0"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4" name="Freeform 216">
                <a:extLst>
                  <a:ext uri="{FF2B5EF4-FFF2-40B4-BE49-F238E27FC236}">
                    <a16:creationId xmlns:a16="http://schemas.microsoft.com/office/drawing/2014/main" id="{1E55198E-8BBE-401F-B1C6-1A8035E43165}"/>
                  </a:ext>
                </a:extLst>
              </p:cNvPr>
              <p:cNvSpPr>
                <a:spLocks/>
              </p:cNvSpPr>
              <p:nvPr/>
            </p:nvSpPr>
            <p:spPr bwMode="auto">
              <a:xfrm>
                <a:off x="7643812" y="1133476"/>
                <a:ext cx="138112" cy="7938"/>
              </a:xfrm>
              <a:custGeom>
                <a:avLst/>
                <a:gdLst>
                  <a:gd name="T0" fmla="*/ 0 w 500"/>
                  <a:gd name="T1" fmla="*/ 27 h 27"/>
                  <a:gd name="T2" fmla="*/ 0 w 500"/>
                  <a:gd name="T3" fmla="*/ 27 h 27"/>
                  <a:gd name="T4" fmla="*/ 488 w 500"/>
                  <a:gd name="T5" fmla="*/ 27 h 27"/>
                  <a:gd name="T6" fmla="*/ 500 w 500"/>
                  <a:gd name="T7" fmla="*/ 27 h 27"/>
                  <a:gd name="T8" fmla="*/ 500 w 500"/>
                  <a:gd name="T9" fmla="*/ 0 h 27"/>
                  <a:gd name="T10" fmla="*/ 488 w 500"/>
                  <a:gd name="T11" fmla="*/ 0 h 27"/>
                  <a:gd name="T12" fmla="*/ 0 w 500"/>
                  <a:gd name="T13" fmla="*/ 0 h 27"/>
                  <a:gd name="T14" fmla="*/ 0 w 50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27">
                    <a:moveTo>
                      <a:pt x="0" y="27"/>
                    </a:moveTo>
                    <a:lnTo>
                      <a:pt x="0" y="27"/>
                    </a:lnTo>
                    <a:lnTo>
                      <a:pt x="488" y="27"/>
                    </a:lnTo>
                    <a:lnTo>
                      <a:pt x="500" y="27"/>
                    </a:lnTo>
                    <a:lnTo>
                      <a:pt x="500" y="0"/>
                    </a:lnTo>
                    <a:lnTo>
                      <a:pt x="488" y="0"/>
                    </a:lnTo>
                    <a:lnTo>
                      <a:pt x="0" y="0"/>
                    </a:lnTo>
                    <a:lnTo>
                      <a:pt x="0"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5" name="Freeform 217">
                <a:extLst>
                  <a:ext uri="{FF2B5EF4-FFF2-40B4-BE49-F238E27FC236}">
                    <a16:creationId xmlns:a16="http://schemas.microsoft.com/office/drawing/2014/main" id="{8357B942-0F71-4031-A9DD-01C4AD1B1FA5}"/>
                  </a:ext>
                </a:extLst>
              </p:cNvPr>
              <p:cNvSpPr>
                <a:spLocks/>
              </p:cNvSpPr>
              <p:nvPr/>
            </p:nvSpPr>
            <p:spPr bwMode="auto">
              <a:xfrm>
                <a:off x="7710487" y="1195388"/>
                <a:ext cx="112712" cy="111125"/>
              </a:xfrm>
              <a:custGeom>
                <a:avLst/>
                <a:gdLst>
                  <a:gd name="T0" fmla="*/ 19 w 406"/>
                  <a:gd name="T1" fmla="*/ 405 h 405"/>
                  <a:gd name="T2" fmla="*/ 19 w 406"/>
                  <a:gd name="T3" fmla="*/ 405 h 405"/>
                  <a:gd name="T4" fmla="*/ 0 w 406"/>
                  <a:gd name="T5" fmla="*/ 386 h 405"/>
                  <a:gd name="T6" fmla="*/ 387 w 406"/>
                  <a:gd name="T7" fmla="*/ 0 h 405"/>
                  <a:gd name="T8" fmla="*/ 406 w 406"/>
                  <a:gd name="T9" fmla="*/ 18 h 405"/>
                  <a:gd name="T10" fmla="*/ 19 w 406"/>
                  <a:gd name="T11" fmla="*/ 405 h 405"/>
                </a:gdLst>
                <a:ahLst/>
                <a:cxnLst>
                  <a:cxn ang="0">
                    <a:pos x="T0" y="T1"/>
                  </a:cxn>
                  <a:cxn ang="0">
                    <a:pos x="T2" y="T3"/>
                  </a:cxn>
                  <a:cxn ang="0">
                    <a:pos x="T4" y="T5"/>
                  </a:cxn>
                  <a:cxn ang="0">
                    <a:pos x="T6" y="T7"/>
                  </a:cxn>
                  <a:cxn ang="0">
                    <a:pos x="T8" y="T9"/>
                  </a:cxn>
                  <a:cxn ang="0">
                    <a:pos x="T10" y="T11"/>
                  </a:cxn>
                </a:cxnLst>
                <a:rect l="0" t="0" r="r" b="b"/>
                <a:pathLst>
                  <a:path w="406" h="405">
                    <a:moveTo>
                      <a:pt x="19" y="405"/>
                    </a:moveTo>
                    <a:lnTo>
                      <a:pt x="19" y="405"/>
                    </a:lnTo>
                    <a:lnTo>
                      <a:pt x="0" y="386"/>
                    </a:lnTo>
                    <a:lnTo>
                      <a:pt x="387" y="0"/>
                    </a:lnTo>
                    <a:lnTo>
                      <a:pt x="406" y="18"/>
                    </a:lnTo>
                    <a:lnTo>
                      <a:pt x="19" y="40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6" name="Freeform 218">
                <a:extLst>
                  <a:ext uri="{FF2B5EF4-FFF2-40B4-BE49-F238E27FC236}">
                    <a16:creationId xmlns:a16="http://schemas.microsoft.com/office/drawing/2014/main" id="{BBC85AC4-D6C4-40E4-AF98-2111A8FB9071}"/>
                  </a:ext>
                </a:extLst>
              </p:cNvPr>
              <p:cNvSpPr>
                <a:spLocks/>
              </p:cNvSpPr>
              <p:nvPr/>
            </p:nvSpPr>
            <p:spPr bwMode="auto">
              <a:xfrm>
                <a:off x="7975599" y="966788"/>
                <a:ext cx="76200" cy="76200"/>
              </a:xfrm>
              <a:custGeom>
                <a:avLst/>
                <a:gdLst>
                  <a:gd name="T0" fmla="*/ 19 w 280"/>
                  <a:gd name="T1" fmla="*/ 279 h 279"/>
                  <a:gd name="T2" fmla="*/ 19 w 280"/>
                  <a:gd name="T3" fmla="*/ 279 h 279"/>
                  <a:gd name="T4" fmla="*/ 0 w 280"/>
                  <a:gd name="T5" fmla="*/ 261 h 279"/>
                  <a:gd name="T6" fmla="*/ 261 w 280"/>
                  <a:gd name="T7" fmla="*/ 0 h 279"/>
                  <a:gd name="T8" fmla="*/ 280 w 280"/>
                  <a:gd name="T9" fmla="*/ 19 h 279"/>
                  <a:gd name="T10" fmla="*/ 19 w 280"/>
                  <a:gd name="T11" fmla="*/ 279 h 279"/>
                </a:gdLst>
                <a:ahLst/>
                <a:cxnLst>
                  <a:cxn ang="0">
                    <a:pos x="T0" y="T1"/>
                  </a:cxn>
                  <a:cxn ang="0">
                    <a:pos x="T2" y="T3"/>
                  </a:cxn>
                  <a:cxn ang="0">
                    <a:pos x="T4" y="T5"/>
                  </a:cxn>
                  <a:cxn ang="0">
                    <a:pos x="T6" y="T7"/>
                  </a:cxn>
                  <a:cxn ang="0">
                    <a:pos x="T8" y="T9"/>
                  </a:cxn>
                  <a:cxn ang="0">
                    <a:pos x="T10" y="T11"/>
                  </a:cxn>
                </a:cxnLst>
                <a:rect l="0" t="0" r="r" b="b"/>
                <a:pathLst>
                  <a:path w="280" h="279">
                    <a:moveTo>
                      <a:pt x="19" y="279"/>
                    </a:moveTo>
                    <a:lnTo>
                      <a:pt x="19" y="279"/>
                    </a:lnTo>
                    <a:lnTo>
                      <a:pt x="0" y="261"/>
                    </a:lnTo>
                    <a:lnTo>
                      <a:pt x="261" y="0"/>
                    </a:lnTo>
                    <a:lnTo>
                      <a:pt x="280" y="19"/>
                    </a:lnTo>
                    <a:lnTo>
                      <a:pt x="19" y="27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7" name="Freeform 219">
                <a:extLst>
                  <a:ext uri="{FF2B5EF4-FFF2-40B4-BE49-F238E27FC236}">
                    <a16:creationId xmlns:a16="http://schemas.microsoft.com/office/drawing/2014/main" id="{E0861BAA-D2E9-4474-A7BC-35B45342402F}"/>
                  </a:ext>
                </a:extLst>
              </p:cNvPr>
              <p:cNvSpPr>
                <a:spLocks/>
              </p:cNvSpPr>
              <p:nvPr/>
            </p:nvSpPr>
            <p:spPr bwMode="auto">
              <a:xfrm>
                <a:off x="7710487" y="966788"/>
                <a:ext cx="101600" cy="100013"/>
              </a:xfrm>
              <a:custGeom>
                <a:avLst/>
                <a:gdLst>
                  <a:gd name="T0" fmla="*/ 347 w 366"/>
                  <a:gd name="T1" fmla="*/ 366 h 366"/>
                  <a:gd name="T2" fmla="*/ 347 w 366"/>
                  <a:gd name="T3" fmla="*/ 366 h 366"/>
                  <a:gd name="T4" fmla="*/ 0 w 366"/>
                  <a:gd name="T5" fmla="*/ 19 h 366"/>
                  <a:gd name="T6" fmla="*/ 19 w 366"/>
                  <a:gd name="T7" fmla="*/ 0 h 366"/>
                  <a:gd name="T8" fmla="*/ 366 w 366"/>
                  <a:gd name="T9" fmla="*/ 347 h 366"/>
                  <a:gd name="T10" fmla="*/ 347 w 366"/>
                  <a:gd name="T11" fmla="*/ 366 h 366"/>
                </a:gdLst>
                <a:ahLst/>
                <a:cxnLst>
                  <a:cxn ang="0">
                    <a:pos x="T0" y="T1"/>
                  </a:cxn>
                  <a:cxn ang="0">
                    <a:pos x="T2" y="T3"/>
                  </a:cxn>
                  <a:cxn ang="0">
                    <a:pos x="T4" y="T5"/>
                  </a:cxn>
                  <a:cxn ang="0">
                    <a:pos x="T6" y="T7"/>
                  </a:cxn>
                  <a:cxn ang="0">
                    <a:pos x="T8" y="T9"/>
                  </a:cxn>
                  <a:cxn ang="0">
                    <a:pos x="T10" y="T11"/>
                  </a:cxn>
                </a:cxnLst>
                <a:rect l="0" t="0" r="r" b="b"/>
                <a:pathLst>
                  <a:path w="366" h="366">
                    <a:moveTo>
                      <a:pt x="347" y="366"/>
                    </a:moveTo>
                    <a:lnTo>
                      <a:pt x="347" y="366"/>
                    </a:lnTo>
                    <a:lnTo>
                      <a:pt x="0" y="19"/>
                    </a:lnTo>
                    <a:lnTo>
                      <a:pt x="19" y="0"/>
                    </a:lnTo>
                    <a:lnTo>
                      <a:pt x="366" y="347"/>
                    </a:lnTo>
                    <a:lnTo>
                      <a:pt x="347" y="36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8" name="Freeform 220">
                <a:extLst>
                  <a:ext uri="{FF2B5EF4-FFF2-40B4-BE49-F238E27FC236}">
                    <a16:creationId xmlns:a16="http://schemas.microsoft.com/office/drawing/2014/main" id="{373D302D-D133-43AE-B8D6-688060E5EAAB}"/>
                  </a:ext>
                </a:extLst>
              </p:cNvPr>
              <p:cNvSpPr>
                <a:spLocks/>
              </p:cNvSpPr>
              <p:nvPr/>
            </p:nvSpPr>
            <p:spPr bwMode="auto">
              <a:xfrm>
                <a:off x="7939087" y="1195388"/>
                <a:ext cx="112712" cy="111125"/>
              </a:xfrm>
              <a:custGeom>
                <a:avLst/>
                <a:gdLst>
                  <a:gd name="T0" fmla="*/ 390 w 409"/>
                  <a:gd name="T1" fmla="*/ 408 h 408"/>
                  <a:gd name="T2" fmla="*/ 390 w 409"/>
                  <a:gd name="T3" fmla="*/ 408 h 408"/>
                  <a:gd name="T4" fmla="*/ 0 w 409"/>
                  <a:gd name="T5" fmla="*/ 19 h 408"/>
                  <a:gd name="T6" fmla="*/ 19 w 409"/>
                  <a:gd name="T7" fmla="*/ 0 h 408"/>
                  <a:gd name="T8" fmla="*/ 409 w 409"/>
                  <a:gd name="T9" fmla="*/ 389 h 408"/>
                  <a:gd name="T10" fmla="*/ 390 w 409"/>
                  <a:gd name="T11" fmla="*/ 408 h 408"/>
                </a:gdLst>
                <a:ahLst/>
                <a:cxnLst>
                  <a:cxn ang="0">
                    <a:pos x="T0" y="T1"/>
                  </a:cxn>
                  <a:cxn ang="0">
                    <a:pos x="T2" y="T3"/>
                  </a:cxn>
                  <a:cxn ang="0">
                    <a:pos x="T4" y="T5"/>
                  </a:cxn>
                  <a:cxn ang="0">
                    <a:pos x="T6" y="T7"/>
                  </a:cxn>
                  <a:cxn ang="0">
                    <a:pos x="T8" y="T9"/>
                  </a:cxn>
                  <a:cxn ang="0">
                    <a:pos x="T10" y="T11"/>
                  </a:cxn>
                </a:cxnLst>
                <a:rect l="0" t="0" r="r" b="b"/>
                <a:pathLst>
                  <a:path w="409" h="408">
                    <a:moveTo>
                      <a:pt x="390" y="408"/>
                    </a:moveTo>
                    <a:lnTo>
                      <a:pt x="390" y="408"/>
                    </a:lnTo>
                    <a:lnTo>
                      <a:pt x="0" y="19"/>
                    </a:lnTo>
                    <a:lnTo>
                      <a:pt x="19" y="0"/>
                    </a:lnTo>
                    <a:lnTo>
                      <a:pt x="409" y="389"/>
                    </a:lnTo>
                    <a:lnTo>
                      <a:pt x="390" y="40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59" name="Freeform 221">
                <a:extLst>
                  <a:ext uri="{FF2B5EF4-FFF2-40B4-BE49-F238E27FC236}">
                    <a16:creationId xmlns:a16="http://schemas.microsoft.com/office/drawing/2014/main" id="{DE8F802E-25B7-497E-9B30-8AF80964B782}"/>
                  </a:ext>
                </a:extLst>
              </p:cNvPr>
              <p:cNvSpPr>
                <a:spLocks/>
              </p:cNvSpPr>
              <p:nvPr/>
            </p:nvSpPr>
            <p:spPr bwMode="auto">
              <a:xfrm>
                <a:off x="7786687" y="915988"/>
                <a:ext cx="46037" cy="96838"/>
              </a:xfrm>
              <a:custGeom>
                <a:avLst/>
                <a:gdLst>
                  <a:gd name="T0" fmla="*/ 141 w 165"/>
                  <a:gd name="T1" fmla="*/ 349 h 349"/>
                  <a:gd name="T2" fmla="*/ 141 w 165"/>
                  <a:gd name="T3" fmla="*/ 349 h 349"/>
                  <a:gd name="T4" fmla="*/ 0 w 165"/>
                  <a:gd name="T5" fmla="*/ 10 h 349"/>
                  <a:gd name="T6" fmla="*/ 25 w 165"/>
                  <a:gd name="T7" fmla="*/ 0 h 349"/>
                  <a:gd name="T8" fmla="*/ 165 w 165"/>
                  <a:gd name="T9" fmla="*/ 339 h 349"/>
                  <a:gd name="T10" fmla="*/ 141 w 165"/>
                  <a:gd name="T11" fmla="*/ 349 h 349"/>
                </a:gdLst>
                <a:ahLst/>
                <a:cxnLst>
                  <a:cxn ang="0">
                    <a:pos x="T0" y="T1"/>
                  </a:cxn>
                  <a:cxn ang="0">
                    <a:pos x="T2" y="T3"/>
                  </a:cxn>
                  <a:cxn ang="0">
                    <a:pos x="T4" y="T5"/>
                  </a:cxn>
                  <a:cxn ang="0">
                    <a:pos x="T6" y="T7"/>
                  </a:cxn>
                  <a:cxn ang="0">
                    <a:pos x="T8" y="T9"/>
                  </a:cxn>
                  <a:cxn ang="0">
                    <a:pos x="T10" y="T11"/>
                  </a:cxn>
                </a:cxnLst>
                <a:rect l="0" t="0" r="r" b="b"/>
                <a:pathLst>
                  <a:path w="165" h="349">
                    <a:moveTo>
                      <a:pt x="141" y="349"/>
                    </a:moveTo>
                    <a:lnTo>
                      <a:pt x="141" y="349"/>
                    </a:lnTo>
                    <a:lnTo>
                      <a:pt x="0" y="10"/>
                    </a:lnTo>
                    <a:lnTo>
                      <a:pt x="25" y="0"/>
                    </a:lnTo>
                    <a:lnTo>
                      <a:pt x="165" y="339"/>
                    </a:lnTo>
                    <a:lnTo>
                      <a:pt x="141" y="34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1" name="Freeform 222">
                <a:extLst>
                  <a:ext uri="{FF2B5EF4-FFF2-40B4-BE49-F238E27FC236}">
                    <a16:creationId xmlns:a16="http://schemas.microsoft.com/office/drawing/2014/main" id="{D4B6AA6E-42FD-4885-8161-43E6D8F0D162}"/>
                  </a:ext>
                </a:extLst>
              </p:cNvPr>
              <p:cNvSpPr>
                <a:spLocks/>
              </p:cNvSpPr>
              <p:nvPr/>
            </p:nvSpPr>
            <p:spPr bwMode="auto">
              <a:xfrm>
                <a:off x="7913687" y="1223963"/>
                <a:ext cx="61912" cy="133350"/>
              </a:xfrm>
              <a:custGeom>
                <a:avLst/>
                <a:gdLst>
                  <a:gd name="T0" fmla="*/ 198 w 222"/>
                  <a:gd name="T1" fmla="*/ 487 h 487"/>
                  <a:gd name="T2" fmla="*/ 198 w 222"/>
                  <a:gd name="T3" fmla="*/ 487 h 487"/>
                  <a:gd name="T4" fmla="*/ 0 w 222"/>
                  <a:gd name="T5" fmla="*/ 10 h 487"/>
                  <a:gd name="T6" fmla="*/ 25 w 222"/>
                  <a:gd name="T7" fmla="*/ 0 h 487"/>
                  <a:gd name="T8" fmla="*/ 222 w 222"/>
                  <a:gd name="T9" fmla="*/ 477 h 487"/>
                  <a:gd name="T10" fmla="*/ 198 w 222"/>
                  <a:gd name="T11" fmla="*/ 487 h 487"/>
                </a:gdLst>
                <a:ahLst/>
                <a:cxnLst>
                  <a:cxn ang="0">
                    <a:pos x="T0" y="T1"/>
                  </a:cxn>
                  <a:cxn ang="0">
                    <a:pos x="T2" y="T3"/>
                  </a:cxn>
                  <a:cxn ang="0">
                    <a:pos x="T4" y="T5"/>
                  </a:cxn>
                  <a:cxn ang="0">
                    <a:pos x="T6" y="T7"/>
                  </a:cxn>
                  <a:cxn ang="0">
                    <a:pos x="T8" y="T9"/>
                  </a:cxn>
                  <a:cxn ang="0">
                    <a:pos x="T10" y="T11"/>
                  </a:cxn>
                </a:cxnLst>
                <a:rect l="0" t="0" r="r" b="b"/>
                <a:pathLst>
                  <a:path w="222" h="487">
                    <a:moveTo>
                      <a:pt x="198" y="487"/>
                    </a:moveTo>
                    <a:lnTo>
                      <a:pt x="198" y="487"/>
                    </a:lnTo>
                    <a:lnTo>
                      <a:pt x="0" y="10"/>
                    </a:lnTo>
                    <a:lnTo>
                      <a:pt x="25" y="0"/>
                    </a:lnTo>
                    <a:lnTo>
                      <a:pt x="222" y="477"/>
                    </a:lnTo>
                    <a:lnTo>
                      <a:pt x="198" y="48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2" name="Freeform 223">
                <a:extLst>
                  <a:ext uri="{FF2B5EF4-FFF2-40B4-BE49-F238E27FC236}">
                    <a16:creationId xmlns:a16="http://schemas.microsoft.com/office/drawing/2014/main" id="{93E1B2A9-5E40-446A-A61C-9038CB8E3838}"/>
                  </a:ext>
                </a:extLst>
              </p:cNvPr>
              <p:cNvSpPr>
                <a:spLocks/>
              </p:cNvSpPr>
              <p:nvPr/>
            </p:nvSpPr>
            <p:spPr bwMode="auto">
              <a:xfrm>
                <a:off x="7661274" y="1177926"/>
                <a:ext cx="115887" cy="52388"/>
              </a:xfrm>
              <a:custGeom>
                <a:avLst/>
                <a:gdLst>
                  <a:gd name="T0" fmla="*/ 10 w 423"/>
                  <a:gd name="T1" fmla="*/ 196 h 196"/>
                  <a:gd name="T2" fmla="*/ 10 w 423"/>
                  <a:gd name="T3" fmla="*/ 196 h 196"/>
                  <a:gd name="T4" fmla="*/ 0 w 423"/>
                  <a:gd name="T5" fmla="*/ 171 h 196"/>
                  <a:gd name="T6" fmla="*/ 413 w 423"/>
                  <a:gd name="T7" fmla="*/ 0 h 196"/>
                  <a:gd name="T8" fmla="*/ 423 w 423"/>
                  <a:gd name="T9" fmla="*/ 25 h 196"/>
                  <a:gd name="T10" fmla="*/ 10 w 423"/>
                  <a:gd name="T11" fmla="*/ 196 h 196"/>
                </a:gdLst>
                <a:ahLst/>
                <a:cxnLst>
                  <a:cxn ang="0">
                    <a:pos x="T0" y="T1"/>
                  </a:cxn>
                  <a:cxn ang="0">
                    <a:pos x="T2" y="T3"/>
                  </a:cxn>
                  <a:cxn ang="0">
                    <a:pos x="T4" y="T5"/>
                  </a:cxn>
                  <a:cxn ang="0">
                    <a:pos x="T6" y="T7"/>
                  </a:cxn>
                  <a:cxn ang="0">
                    <a:pos x="T8" y="T9"/>
                  </a:cxn>
                  <a:cxn ang="0">
                    <a:pos x="T10" y="T11"/>
                  </a:cxn>
                </a:cxnLst>
                <a:rect l="0" t="0" r="r" b="b"/>
                <a:pathLst>
                  <a:path w="423" h="196">
                    <a:moveTo>
                      <a:pt x="10" y="196"/>
                    </a:moveTo>
                    <a:lnTo>
                      <a:pt x="10" y="196"/>
                    </a:lnTo>
                    <a:lnTo>
                      <a:pt x="0" y="171"/>
                    </a:lnTo>
                    <a:lnTo>
                      <a:pt x="413" y="0"/>
                    </a:lnTo>
                    <a:lnTo>
                      <a:pt x="423" y="25"/>
                    </a:lnTo>
                    <a:lnTo>
                      <a:pt x="10" y="19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3" name="Freeform 224">
                <a:extLst>
                  <a:ext uri="{FF2B5EF4-FFF2-40B4-BE49-F238E27FC236}">
                    <a16:creationId xmlns:a16="http://schemas.microsoft.com/office/drawing/2014/main" id="{2CE85738-C95A-4C43-97D8-F16BE445EBA5}"/>
                  </a:ext>
                </a:extLst>
              </p:cNvPr>
              <p:cNvSpPr>
                <a:spLocks/>
              </p:cNvSpPr>
              <p:nvPr/>
            </p:nvSpPr>
            <p:spPr bwMode="auto">
              <a:xfrm>
                <a:off x="7991474" y="1042988"/>
                <a:ext cx="111125" cy="50800"/>
              </a:xfrm>
              <a:custGeom>
                <a:avLst/>
                <a:gdLst>
                  <a:gd name="T0" fmla="*/ 10 w 399"/>
                  <a:gd name="T1" fmla="*/ 186 h 186"/>
                  <a:gd name="T2" fmla="*/ 10 w 399"/>
                  <a:gd name="T3" fmla="*/ 186 h 186"/>
                  <a:gd name="T4" fmla="*/ 0 w 399"/>
                  <a:gd name="T5" fmla="*/ 161 h 186"/>
                  <a:gd name="T6" fmla="*/ 389 w 399"/>
                  <a:gd name="T7" fmla="*/ 0 h 186"/>
                  <a:gd name="T8" fmla="*/ 399 w 399"/>
                  <a:gd name="T9" fmla="*/ 25 h 186"/>
                  <a:gd name="T10" fmla="*/ 10 w 399"/>
                  <a:gd name="T11" fmla="*/ 186 h 186"/>
                </a:gdLst>
                <a:ahLst/>
                <a:cxnLst>
                  <a:cxn ang="0">
                    <a:pos x="T0" y="T1"/>
                  </a:cxn>
                  <a:cxn ang="0">
                    <a:pos x="T2" y="T3"/>
                  </a:cxn>
                  <a:cxn ang="0">
                    <a:pos x="T4" y="T5"/>
                  </a:cxn>
                  <a:cxn ang="0">
                    <a:pos x="T6" y="T7"/>
                  </a:cxn>
                  <a:cxn ang="0">
                    <a:pos x="T8" y="T9"/>
                  </a:cxn>
                  <a:cxn ang="0">
                    <a:pos x="T10" y="T11"/>
                  </a:cxn>
                </a:cxnLst>
                <a:rect l="0" t="0" r="r" b="b"/>
                <a:pathLst>
                  <a:path w="399" h="186">
                    <a:moveTo>
                      <a:pt x="10" y="186"/>
                    </a:moveTo>
                    <a:lnTo>
                      <a:pt x="10" y="186"/>
                    </a:lnTo>
                    <a:lnTo>
                      <a:pt x="0" y="161"/>
                    </a:lnTo>
                    <a:lnTo>
                      <a:pt x="389" y="0"/>
                    </a:lnTo>
                    <a:lnTo>
                      <a:pt x="399" y="25"/>
                    </a:lnTo>
                    <a:lnTo>
                      <a:pt x="10" y="18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4" name="Freeform 225">
                <a:extLst>
                  <a:ext uri="{FF2B5EF4-FFF2-40B4-BE49-F238E27FC236}">
                    <a16:creationId xmlns:a16="http://schemas.microsoft.com/office/drawing/2014/main" id="{495B1790-D965-4C55-9E94-AEDBEEDBFDE2}"/>
                  </a:ext>
                </a:extLst>
              </p:cNvPr>
              <p:cNvSpPr>
                <a:spLocks/>
              </p:cNvSpPr>
              <p:nvPr/>
            </p:nvSpPr>
            <p:spPr bwMode="auto">
              <a:xfrm>
                <a:off x="7786687" y="1319213"/>
                <a:ext cx="22225" cy="38100"/>
              </a:xfrm>
              <a:custGeom>
                <a:avLst/>
                <a:gdLst>
                  <a:gd name="T0" fmla="*/ 25 w 78"/>
                  <a:gd name="T1" fmla="*/ 137 h 137"/>
                  <a:gd name="T2" fmla="*/ 25 w 78"/>
                  <a:gd name="T3" fmla="*/ 137 h 137"/>
                  <a:gd name="T4" fmla="*/ 0 w 78"/>
                  <a:gd name="T5" fmla="*/ 127 h 137"/>
                  <a:gd name="T6" fmla="*/ 53 w 78"/>
                  <a:gd name="T7" fmla="*/ 0 h 137"/>
                  <a:gd name="T8" fmla="*/ 78 w 78"/>
                  <a:gd name="T9" fmla="*/ 10 h 137"/>
                  <a:gd name="T10" fmla="*/ 25 w 78"/>
                  <a:gd name="T11" fmla="*/ 137 h 137"/>
                </a:gdLst>
                <a:ahLst/>
                <a:cxnLst>
                  <a:cxn ang="0">
                    <a:pos x="T0" y="T1"/>
                  </a:cxn>
                  <a:cxn ang="0">
                    <a:pos x="T2" y="T3"/>
                  </a:cxn>
                  <a:cxn ang="0">
                    <a:pos x="T4" y="T5"/>
                  </a:cxn>
                  <a:cxn ang="0">
                    <a:pos x="T6" y="T7"/>
                  </a:cxn>
                  <a:cxn ang="0">
                    <a:pos x="T8" y="T9"/>
                  </a:cxn>
                  <a:cxn ang="0">
                    <a:pos x="T10" y="T11"/>
                  </a:cxn>
                </a:cxnLst>
                <a:rect l="0" t="0" r="r" b="b"/>
                <a:pathLst>
                  <a:path w="78" h="137">
                    <a:moveTo>
                      <a:pt x="25" y="137"/>
                    </a:moveTo>
                    <a:lnTo>
                      <a:pt x="25" y="137"/>
                    </a:lnTo>
                    <a:lnTo>
                      <a:pt x="0" y="127"/>
                    </a:lnTo>
                    <a:lnTo>
                      <a:pt x="53" y="0"/>
                    </a:lnTo>
                    <a:lnTo>
                      <a:pt x="78" y="10"/>
                    </a:lnTo>
                    <a:lnTo>
                      <a:pt x="25" y="1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8" name="Freeform 226">
                <a:extLst>
                  <a:ext uri="{FF2B5EF4-FFF2-40B4-BE49-F238E27FC236}">
                    <a16:creationId xmlns:a16="http://schemas.microsoft.com/office/drawing/2014/main" id="{831F5765-B9E3-4A50-8169-1289C28E4C2F}"/>
                  </a:ext>
                </a:extLst>
              </p:cNvPr>
              <p:cNvSpPr>
                <a:spLocks/>
              </p:cNvSpPr>
              <p:nvPr/>
            </p:nvSpPr>
            <p:spPr bwMode="auto">
              <a:xfrm>
                <a:off x="7953374" y="915988"/>
                <a:ext cx="22225" cy="39688"/>
              </a:xfrm>
              <a:custGeom>
                <a:avLst/>
                <a:gdLst>
                  <a:gd name="T0" fmla="*/ 25 w 79"/>
                  <a:gd name="T1" fmla="*/ 142 h 142"/>
                  <a:gd name="T2" fmla="*/ 25 w 79"/>
                  <a:gd name="T3" fmla="*/ 142 h 142"/>
                  <a:gd name="T4" fmla="*/ 0 w 79"/>
                  <a:gd name="T5" fmla="*/ 132 h 142"/>
                  <a:gd name="T6" fmla="*/ 55 w 79"/>
                  <a:gd name="T7" fmla="*/ 0 h 142"/>
                  <a:gd name="T8" fmla="*/ 79 w 79"/>
                  <a:gd name="T9" fmla="*/ 10 h 142"/>
                  <a:gd name="T10" fmla="*/ 25 w 79"/>
                  <a:gd name="T11" fmla="*/ 142 h 142"/>
                </a:gdLst>
                <a:ahLst/>
                <a:cxnLst>
                  <a:cxn ang="0">
                    <a:pos x="T0" y="T1"/>
                  </a:cxn>
                  <a:cxn ang="0">
                    <a:pos x="T2" y="T3"/>
                  </a:cxn>
                  <a:cxn ang="0">
                    <a:pos x="T4" y="T5"/>
                  </a:cxn>
                  <a:cxn ang="0">
                    <a:pos x="T6" y="T7"/>
                  </a:cxn>
                  <a:cxn ang="0">
                    <a:pos x="T8" y="T9"/>
                  </a:cxn>
                  <a:cxn ang="0">
                    <a:pos x="T10" y="T11"/>
                  </a:cxn>
                </a:cxnLst>
                <a:rect l="0" t="0" r="r" b="b"/>
                <a:pathLst>
                  <a:path w="79" h="142">
                    <a:moveTo>
                      <a:pt x="25" y="142"/>
                    </a:moveTo>
                    <a:lnTo>
                      <a:pt x="25" y="142"/>
                    </a:lnTo>
                    <a:lnTo>
                      <a:pt x="0" y="132"/>
                    </a:lnTo>
                    <a:lnTo>
                      <a:pt x="55" y="0"/>
                    </a:lnTo>
                    <a:lnTo>
                      <a:pt x="79" y="10"/>
                    </a:lnTo>
                    <a:lnTo>
                      <a:pt x="25" y="14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2" name="Freeform 227">
                <a:extLst>
                  <a:ext uri="{FF2B5EF4-FFF2-40B4-BE49-F238E27FC236}">
                    <a16:creationId xmlns:a16="http://schemas.microsoft.com/office/drawing/2014/main" id="{2867293E-EE47-4581-90A7-5207C9B97F8B}"/>
                  </a:ext>
                </a:extLst>
              </p:cNvPr>
              <p:cNvSpPr>
                <a:spLocks/>
              </p:cNvSpPr>
              <p:nvPr/>
            </p:nvSpPr>
            <p:spPr bwMode="auto">
              <a:xfrm>
                <a:off x="7962899" y="1168401"/>
                <a:ext cx="139700" cy="61913"/>
              </a:xfrm>
              <a:custGeom>
                <a:avLst/>
                <a:gdLst>
                  <a:gd name="T0" fmla="*/ 493 w 503"/>
                  <a:gd name="T1" fmla="*/ 229 h 229"/>
                  <a:gd name="T2" fmla="*/ 493 w 503"/>
                  <a:gd name="T3" fmla="*/ 229 h 229"/>
                  <a:gd name="T4" fmla="*/ 0 w 503"/>
                  <a:gd name="T5" fmla="*/ 25 h 229"/>
                  <a:gd name="T6" fmla="*/ 10 w 503"/>
                  <a:gd name="T7" fmla="*/ 0 h 229"/>
                  <a:gd name="T8" fmla="*/ 503 w 503"/>
                  <a:gd name="T9" fmla="*/ 204 h 229"/>
                  <a:gd name="T10" fmla="*/ 493 w 503"/>
                  <a:gd name="T11" fmla="*/ 229 h 229"/>
                </a:gdLst>
                <a:ahLst/>
                <a:cxnLst>
                  <a:cxn ang="0">
                    <a:pos x="T0" y="T1"/>
                  </a:cxn>
                  <a:cxn ang="0">
                    <a:pos x="T2" y="T3"/>
                  </a:cxn>
                  <a:cxn ang="0">
                    <a:pos x="T4" y="T5"/>
                  </a:cxn>
                  <a:cxn ang="0">
                    <a:pos x="T6" y="T7"/>
                  </a:cxn>
                  <a:cxn ang="0">
                    <a:pos x="T8" y="T9"/>
                  </a:cxn>
                  <a:cxn ang="0">
                    <a:pos x="T10" y="T11"/>
                  </a:cxn>
                </a:cxnLst>
                <a:rect l="0" t="0" r="r" b="b"/>
                <a:pathLst>
                  <a:path w="503" h="229">
                    <a:moveTo>
                      <a:pt x="493" y="229"/>
                    </a:moveTo>
                    <a:lnTo>
                      <a:pt x="493" y="229"/>
                    </a:lnTo>
                    <a:lnTo>
                      <a:pt x="0" y="25"/>
                    </a:lnTo>
                    <a:lnTo>
                      <a:pt x="10" y="0"/>
                    </a:lnTo>
                    <a:lnTo>
                      <a:pt x="503" y="204"/>
                    </a:lnTo>
                    <a:lnTo>
                      <a:pt x="493" y="2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3" name="Freeform 228">
                <a:extLst>
                  <a:ext uri="{FF2B5EF4-FFF2-40B4-BE49-F238E27FC236}">
                    <a16:creationId xmlns:a16="http://schemas.microsoft.com/office/drawing/2014/main" id="{933E4F94-4F1A-414E-B8B7-A1083F48A35D}"/>
                  </a:ext>
                </a:extLst>
              </p:cNvPr>
              <p:cNvSpPr>
                <a:spLocks/>
              </p:cNvSpPr>
              <p:nvPr/>
            </p:nvSpPr>
            <p:spPr bwMode="auto">
              <a:xfrm>
                <a:off x="7661274" y="1042988"/>
                <a:ext cx="134937" cy="61913"/>
              </a:xfrm>
              <a:custGeom>
                <a:avLst/>
                <a:gdLst>
                  <a:gd name="T0" fmla="*/ 483 w 494"/>
                  <a:gd name="T1" fmla="*/ 225 h 225"/>
                  <a:gd name="T2" fmla="*/ 483 w 494"/>
                  <a:gd name="T3" fmla="*/ 225 h 225"/>
                  <a:gd name="T4" fmla="*/ 0 w 494"/>
                  <a:gd name="T5" fmla="*/ 25 h 225"/>
                  <a:gd name="T6" fmla="*/ 10 w 494"/>
                  <a:gd name="T7" fmla="*/ 0 h 225"/>
                  <a:gd name="T8" fmla="*/ 494 w 494"/>
                  <a:gd name="T9" fmla="*/ 200 h 225"/>
                  <a:gd name="T10" fmla="*/ 483 w 494"/>
                  <a:gd name="T11" fmla="*/ 225 h 225"/>
                </a:gdLst>
                <a:ahLst/>
                <a:cxnLst>
                  <a:cxn ang="0">
                    <a:pos x="T0" y="T1"/>
                  </a:cxn>
                  <a:cxn ang="0">
                    <a:pos x="T2" y="T3"/>
                  </a:cxn>
                  <a:cxn ang="0">
                    <a:pos x="T4" y="T5"/>
                  </a:cxn>
                  <a:cxn ang="0">
                    <a:pos x="T6" y="T7"/>
                  </a:cxn>
                  <a:cxn ang="0">
                    <a:pos x="T8" y="T9"/>
                  </a:cxn>
                  <a:cxn ang="0">
                    <a:pos x="T10" y="T11"/>
                  </a:cxn>
                </a:cxnLst>
                <a:rect l="0" t="0" r="r" b="b"/>
                <a:pathLst>
                  <a:path w="494" h="225">
                    <a:moveTo>
                      <a:pt x="483" y="225"/>
                    </a:moveTo>
                    <a:lnTo>
                      <a:pt x="483" y="225"/>
                    </a:lnTo>
                    <a:lnTo>
                      <a:pt x="0" y="25"/>
                    </a:lnTo>
                    <a:lnTo>
                      <a:pt x="10" y="0"/>
                    </a:lnTo>
                    <a:lnTo>
                      <a:pt x="494" y="200"/>
                    </a:lnTo>
                    <a:lnTo>
                      <a:pt x="483" y="22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4" name="Freeform 229">
                <a:extLst>
                  <a:ext uri="{FF2B5EF4-FFF2-40B4-BE49-F238E27FC236}">
                    <a16:creationId xmlns:a16="http://schemas.microsoft.com/office/drawing/2014/main" id="{C5561894-9917-4C8C-ACA0-87C633E00B92}"/>
                  </a:ext>
                </a:extLst>
              </p:cNvPr>
              <p:cNvSpPr>
                <a:spLocks noEditPoints="1"/>
              </p:cNvSpPr>
              <p:nvPr/>
            </p:nvSpPr>
            <p:spPr bwMode="auto">
              <a:xfrm>
                <a:off x="7799387" y="982663"/>
                <a:ext cx="179387" cy="323850"/>
              </a:xfrm>
              <a:custGeom>
                <a:avLst/>
                <a:gdLst>
                  <a:gd name="T0" fmla="*/ 206 w 652"/>
                  <a:gd name="T1" fmla="*/ 655 h 1176"/>
                  <a:gd name="T2" fmla="*/ 206 w 652"/>
                  <a:gd name="T3" fmla="*/ 655 h 1176"/>
                  <a:gd name="T4" fmla="*/ 245 w 652"/>
                  <a:gd name="T5" fmla="*/ 675 h 1176"/>
                  <a:gd name="T6" fmla="*/ 249 w 652"/>
                  <a:gd name="T7" fmla="*/ 719 h 1176"/>
                  <a:gd name="T8" fmla="*/ 249 w 652"/>
                  <a:gd name="T9" fmla="*/ 719 h 1176"/>
                  <a:gd name="T10" fmla="*/ 117 w 652"/>
                  <a:gd name="T11" fmla="*/ 1039 h 1176"/>
                  <a:gd name="T12" fmla="*/ 592 w 652"/>
                  <a:gd name="T13" fmla="*/ 501 h 1176"/>
                  <a:gd name="T14" fmla="*/ 400 w 652"/>
                  <a:gd name="T15" fmla="*/ 502 h 1176"/>
                  <a:gd name="T16" fmla="*/ 360 w 652"/>
                  <a:gd name="T17" fmla="*/ 481 h 1176"/>
                  <a:gd name="T18" fmla="*/ 361 w 652"/>
                  <a:gd name="T19" fmla="*/ 435 h 1176"/>
                  <a:gd name="T20" fmla="*/ 605 w 652"/>
                  <a:gd name="T21" fmla="*/ 27 h 1176"/>
                  <a:gd name="T22" fmla="*/ 279 w 652"/>
                  <a:gd name="T23" fmla="*/ 27 h 1176"/>
                  <a:gd name="T24" fmla="*/ 274 w 652"/>
                  <a:gd name="T25" fmla="*/ 30 h 1176"/>
                  <a:gd name="T26" fmla="*/ 39 w 652"/>
                  <a:gd name="T27" fmla="*/ 655 h 1176"/>
                  <a:gd name="T28" fmla="*/ 206 w 652"/>
                  <a:gd name="T29" fmla="*/ 655 h 1176"/>
                  <a:gd name="T30" fmla="*/ 32 w 652"/>
                  <a:gd name="T31" fmla="*/ 1176 h 1176"/>
                  <a:gd name="T32" fmla="*/ 32 w 652"/>
                  <a:gd name="T33" fmla="*/ 1176 h 1176"/>
                  <a:gd name="T34" fmla="*/ 224 w 652"/>
                  <a:gd name="T35" fmla="*/ 709 h 1176"/>
                  <a:gd name="T36" fmla="*/ 223 w 652"/>
                  <a:gd name="T37" fmla="*/ 689 h 1176"/>
                  <a:gd name="T38" fmla="*/ 206 w 652"/>
                  <a:gd name="T39" fmla="*/ 681 h 1176"/>
                  <a:gd name="T40" fmla="*/ 0 w 652"/>
                  <a:gd name="T41" fmla="*/ 681 h 1176"/>
                  <a:gd name="T42" fmla="*/ 249 w 652"/>
                  <a:gd name="T43" fmla="*/ 20 h 1176"/>
                  <a:gd name="T44" fmla="*/ 279 w 652"/>
                  <a:gd name="T45" fmla="*/ 0 h 1176"/>
                  <a:gd name="T46" fmla="*/ 652 w 652"/>
                  <a:gd name="T47" fmla="*/ 0 h 1176"/>
                  <a:gd name="T48" fmla="*/ 384 w 652"/>
                  <a:gd name="T49" fmla="*/ 449 h 1176"/>
                  <a:gd name="T50" fmla="*/ 383 w 652"/>
                  <a:gd name="T51" fmla="*/ 467 h 1176"/>
                  <a:gd name="T52" fmla="*/ 400 w 652"/>
                  <a:gd name="T53" fmla="*/ 475 h 1176"/>
                  <a:gd name="T54" fmla="*/ 651 w 652"/>
                  <a:gd name="T55" fmla="*/ 474 h 1176"/>
                  <a:gd name="T56" fmla="*/ 32 w 652"/>
                  <a:gd name="T5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1176">
                    <a:moveTo>
                      <a:pt x="206" y="655"/>
                    </a:moveTo>
                    <a:lnTo>
                      <a:pt x="206" y="655"/>
                    </a:lnTo>
                    <a:cubicBezTo>
                      <a:pt x="222" y="655"/>
                      <a:pt x="237" y="662"/>
                      <a:pt x="245" y="675"/>
                    </a:cubicBezTo>
                    <a:cubicBezTo>
                      <a:pt x="254" y="687"/>
                      <a:pt x="255" y="703"/>
                      <a:pt x="249" y="719"/>
                    </a:cubicBezTo>
                    <a:lnTo>
                      <a:pt x="249" y="719"/>
                    </a:lnTo>
                    <a:lnTo>
                      <a:pt x="117" y="1039"/>
                    </a:lnTo>
                    <a:lnTo>
                      <a:pt x="592" y="501"/>
                    </a:lnTo>
                    <a:lnTo>
                      <a:pt x="400" y="502"/>
                    </a:lnTo>
                    <a:cubicBezTo>
                      <a:pt x="382" y="502"/>
                      <a:pt x="367" y="494"/>
                      <a:pt x="360" y="481"/>
                    </a:cubicBezTo>
                    <a:cubicBezTo>
                      <a:pt x="352" y="467"/>
                      <a:pt x="353" y="450"/>
                      <a:pt x="361" y="435"/>
                    </a:cubicBezTo>
                    <a:lnTo>
                      <a:pt x="605" y="27"/>
                    </a:lnTo>
                    <a:lnTo>
                      <a:pt x="279" y="27"/>
                    </a:lnTo>
                    <a:cubicBezTo>
                      <a:pt x="278" y="27"/>
                      <a:pt x="275" y="29"/>
                      <a:pt x="274" y="30"/>
                    </a:cubicBezTo>
                    <a:lnTo>
                      <a:pt x="39" y="655"/>
                    </a:lnTo>
                    <a:lnTo>
                      <a:pt x="206" y="655"/>
                    </a:lnTo>
                    <a:close/>
                    <a:moveTo>
                      <a:pt x="32" y="1176"/>
                    </a:moveTo>
                    <a:lnTo>
                      <a:pt x="32" y="1176"/>
                    </a:lnTo>
                    <a:lnTo>
                      <a:pt x="224" y="709"/>
                    </a:lnTo>
                    <a:cubicBezTo>
                      <a:pt x="227" y="702"/>
                      <a:pt x="227" y="695"/>
                      <a:pt x="223" y="689"/>
                    </a:cubicBezTo>
                    <a:cubicBezTo>
                      <a:pt x="220" y="684"/>
                      <a:pt x="213" y="681"/>
                      <a:pt x="206" y="681"/>
                    </a:cubicBezTo>
                    <a:lnTo>
                      <a:pt x="0" y="681"/>
                    </a:lnTo>
                    <a:lnTo>
                      <a:pt x="249" y="20"/>
                    </a:lnTo>
                    <a:cubicBezTo>
                      <a:pt x="253" y="9"/>
                      <a:pt x="267" y="0"/>
                      <a:pt x="279" y="0"/>
                    </a:cubicBezTo>
                    <a:lnTo>
                      <a:pt x="652" y="0"/>
                    </a:lnTo>
                    <a:lnTo>
                      <a:pt x="384" y="449"/>
                    </a:lnTo>
                    <a:cubicBezTo>
                      <a:pt x="382" y="453"/>
                      <a:pt x="379" y="460"/>
                      <a:pt x="383" y="467"/>
                    </a:cubicBezTo>
                    <a:cubicBezTo>
                      <a:pt x="387" y="474"/>
                      <a:pt x="395" y="475"/>
                      <a:pt x="400" y="475"/>
                    </a:cubicBezTo>
                    <a:lnTo>
                      <a:pt x="651" y="474"/>
                    </a:lnTo>
                    <a:lnTo>
                      <a:pt x="32" y="11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grpSp>
      </p:grpSp>
      <p:cxnSp>
        <p:nvCxnSpPr>
          <p:cNvPr id="75" name="Straight Connector 74">
            <a:extLst>
              <a:ext uri="{FF2B5EF4-FFF2-40B4-BE49-F238E27FC236}">
                <a16:creationId xmlns:a16="http://schemas.microsoft.com/office/drawing/2014/main" id="{353089E7-9D75-4485-8A90-318F50FA4645}"/>
              </a:ext>
            </a:extLst>
          </p:cNvPr>
          <p:cNvCxnSpPr/>
          <p:nvPr/>
        </p:nvCxnSpPr>
        <p:spPr>
          <a:xfrm>
            <a:off x="928358" y="3482170"/>
            <a:ext cx="4750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9BB20FB-F3AE-4785-BFA1-3B698F6FFE5E}"/>
              </a:ext>
            </a:extLst>
          </p:cNvPr>
          <p:cNvSpPr txBox="1"/>
          <p:nvPr/>
        </p:nvSpPr>
        <p:spPr>
          <a:xfrm>
            <a:off x="2410386" y="3421804"/>
            <a:ext cx="1918282" cy="307777"/>
          </a:xfrm>
          <a:prstGeom prst="rect">
            <a:avLst/>
          </a:prstGeom>
          <a:solidFill>
            <a:schemeClr val="tx1"/>
          </a:solidFill>
        </p:spPr>
        <p:txBody>
          <a:bodyPr wrap="none" rtlCol="0">
            <a:spAutoFit/>
          </a:bodyPr>
          <a:lstStyle/>
          <a:p>
            <a:pPr algn="l"/>
            <a:r>
              <a:rPr lang="en-US" sz="1400" dirty="0">
                <a:solidFill>
                  <a:schemeClr val="bg1"/>
                </a:solidFill>
                <a:latin typeface="Segoe UI" panose="020B0502040204020203" pitchFamily="34" charset="0"/>
                <a:cs typeface="Segoe UI" panose="020B0502040204020203" pitchFamily="34" charset="0"/>
              </a:rPr>
              <a:t>Foundational Services</a:t>
            </a:r>
          </a:p>
        </p:txBody>
      </p:sp>
      <p:sp>
        <p:nvSpPr>
          <p:cNvPr id="8" name="TextBox 7">
            <a:extLst>
              <a:ext uri="{FF2B5EF4-FFF2-40B4-BE49-F238E27FC236}">
                <a16:creationId xmlns:a16="http://schemas.microsoft.com/office/drawing/2014/main" id="{79EA2E7D-A2B7-41F4-8CB1-DF2773E14449}"/>
              </a:ext>
            </a:extLst>
          </p:cNvPr>
          <p:cNvSpPr txBox="1"/>
          <p:nvPr/>
        </p:nvSpPr>
        <p:spPr>
          <a:xfrm>
            <a:off x="6530623" y="1637519"/>
            <a:ext cx="4704657" cy="923330"/>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Common Data Services</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Enables data from multiple data sources works together</a:t>
            </a:r>
          </a:p>
        </p:txBody>
      </p:sp>
      <p:sp>
        <p:nvSpPr>
          <p:cNvPr id="77" name="TextBox 76">
            <a:extLst>
              <a:ext uri="{FF2B5EF4-FFF2-40B4-BE49-F238E27FC236}">
                <a16:creationId xmlns:a16="http://schemas.microsoft.com/office/drawing/2014/main" id="{ED67C29B-7CB2-4BDD-8909-994683BD9571}"/>
              </a:ext>
            </a:extLst>
          </p:cNvPr>
          <p:cNvSpPr txBox="1"/>
          <p:nvPr/>
        </p:nvSpPr>
        <p:spPr>
          <a:xfrm>
            <a:off x="6530623" y="2776613"/>
            <a:ext cx="4704657" cy="1200329"/>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Connectors, Gateways, APIs</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250+ built-in and custom connectors </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Seamless connectivity to On-Prem systems or cloud services</a:t>
            </a:r>
          </a:p>
        </p:txBody>
      </p:sp>
      <p:sp>
        <p:nvSpPr>
          <p:cNvPr id="78" name="TextBox 77">
            <a:extLst>
              <a:ext uri="{FF2B5EF4-FFF2-40B4-BE49-F238E27FC236}">
                <a16:creationId xmlns:a16="http://schemas.microsoft.com/office/drawing/2014/main" id="{19ECD31D-6FF6-40F1-8A47-1C7F66844949}"/>
              </a:ext>
            </a:extLst>
          </p:cNvPr>
          <p:cNvSpPr txBox="1"/>
          <p:nvPr/>
        </p:nvSpPr>
        <p:spPr>
          <a:xfrm>
            <a:off x="6530623" y="4192707"/>
            <a:ext cx="4704657" cy="923330"/>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Pro Developer Extensibility</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Empowers the pro developer with more sophisticated developer capabilities</a:t>
            </a:r>
          </a:p>
        </p:txBody>
      </p:sp>
    </p:spTree>
    <p:custDataLst>
      <p:tags r:id="rId1"/>
    </p:custDataLst>
    <p:extLst>
      <p:ext uri="{BB962C8B-B14F-4D97-AF65-F5344CB8AC3E}">
        <p14:creationId xmlns:p14="http://schemas.microsoft.com/office/powerpoint/2010/main" val="162173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7"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4"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sp>
        <p:nvSpPr>
          <p:cNvPr id="70" name="TextBox 69">
            <a:extLst>
              <a:ext uri="{FF2B5EF4-FFF2-40B4-BE49-F238E27FC236}">
                <a16:creationId xmlns:a16="http://schemas.microsoft.com/office/drawing/2014/main" id="{47B10EA4-F54E-4598-925E-B321E5AD7397}"/>
              </a:ext>
            </a:extLst>
          </p:cNvPr>
          <p:cNvSpPr txBox="1"/>
          <p:nvPr/>
        </p:nvSpPr>
        <p:spPr>
          <a:xfrm>
            <a:off x="2588553"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Build model-driven &amp; canvas apps</a:t>
            </a:r>
            <a:endParaRPr lang="en-GB" dirty="0">
              <a:solidFill>
                <a:srgbClr val="7030A0"/>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3DB1FD8F-9978-438F-9A1F-20000F46D1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7408" y="1890069"/>
            <a:ext cx="1823269" cy="963308"/>
          </a:xfrm>
          <a:prstGeom prst="rect">
            <a:avLst/>
          </a:prstGeom>
        </p:spPr>
      </p:pic>
      <p:pic>
        <p:nvPicPr>
          <p:cNvPr id="22" name="Picture 21">
            <a:extLst>
              <a:ext uri="{FF2B5EF4-FFF2-40B4-BE49-F238E27FC236}">
                <a16:creationId xmlns:a16="http://schemas.microsoft.com/office/drawing/2014/main" id="{8FCBF376-4478-4EA3-B5FC-0DBF6BC0E397}"/>
              </a:ext>
            </a:extLst>
          </p:cNvPr>
          <p:cNvPicPr>
            <a:picLocks noChangeAspect="1"/>
          </p:cNvPicPr>
          <p:nvPr/>
        </p:nvPicPr>
        <p:blipFill>
          <a:blip r:embed="rId6" cstate="email">
            <a:clrChange>
              <a:clrFrom>
                <a:srgbClr val="EFEFEF"/>
              </a:clrFrom>
              <a:clrTo>
                <a:srgbClr val="EFEFEF">
                  <a:alpha val="0"/>
                </a:srgbClr>
              </a:clrTo>
            </a:clrChange>
            <a:extLst>
              <a:ext uri="{28A0092B-C50C-407E-A947-70E740481C1C}">
                <a14:useLocalDpi xmlns:a14="http://schemas.microsoft.com/office/drawing/2010/main"/>
              </a:ext>
            </a:extLst>
          </a:blip>
          <a:stretch>
            <a:fillRect/>
          </a:stretch>
        </p:blipFill>
        <p:spPr>
          <a:xfrm>
            <a:off x="6332683" y="3522440"/>
            <a:ext cx="2472718" cy="1645731"/>
          </a:xfrm>
          <a:prstGeom prst="rect">
            <a:avLst/>
          </a:prstGeom>
        </p:spPr>
      </p:pic>
      <p:sp>
        <p:nvSpPr>
          <p:cNvPr id="23" name="TextBox 22">
            <a:extLst>
              <a:ext uri="{FF2B5EF4-FFF2-40B4-BE49-F238E27FC236}">
                <a16:creationId xmlns:a16="http://schemas.microsoft.com/office/drawing/2014/main" id="{5B3458C6-2280-4BF9-9D24-4B7C184E752A}"/>
              </a:ext>
            </a:extLst>
          </p:cNvPr>
          <p:cNvSpPr txBox="1"/>
          <p:nvPr/>
        </p:nvSpPr>
        <p:spPr>
          <a:xfrm>
            <a:off x="6418599" y="2894452"/>
            <a:ext cx="2300886"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Model-Driven Apps</a:t>
            </a:r>
            <a:endParaRPr lang="en-GB" b="1" dirty="0">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124187F-AC6A-4377-8DA2-C443A505C95C}"/>
              </a:ext>
            </a:extLst>
          </p:cNvPr>
          <p:cNvSpPr txBox="1"/>
          <p:nvPr/>
        </p:nvSpPr>
        <p:spPr>
          <a:xfrm>
            <a:off x="6793958" y="4623225"/>
            <a:ext cx="155016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Canvas Apps</a:t>
            </a:r>
            <a:endParaRPr lang="en-GB" b="1"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04ABE55-DF73-4849-BB77-96B903F2BED5}"/>
              </a:ext>
            </a:extLst>
          </p:cNvPr>
          <p:cNvSpPr txBox="1"/>
          <p:nvPr/>
        </p:nvSpPr>
        <p:spPr>
          <a:xfrm>
            <a:off x="8670438" y="2053800"/>
            <a:ext cx="3072465"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Create reusable components &amp; services </a:t>
            </a:r>
          </a:p>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Build enterprise applications</a:t>
            </a:r>
            <a:endParaRPr lang="en-GB" sz="1600" dirty="0">
              <a:solidFill>
                <a:srgbClr val="7030A0"/>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C305EC65-A2F1-4C18-80D7-E2551E475BDB}"/>
              </a:ext>
            </a:extLst>
          </p:cNvPr>
          <p:cNvSpPr txBox="1"/>
          <p:nvPr/>
        </p:nvSpPr>
        <p:spPr>
          <a:xfrm>
            <a:off x="8670439" y="3792228"/>
            <a:ext cx="3072465"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Extend model-driven components or apps by creating different UX</a:t>
            </a:r>
          </a:p>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Create easy task-based apps</a:t>
            </a:r>
          </a:p>
        </p:txBody>
      </p:sp>
    </p:spTree>
    <p:custDataLst>
      <p:tags r:id="rId1"/>
    </p:custDataLst>
    <p:extLst>
      <p:ext uri="{BB962C8B-B14F-4D97-AF65-F5344CB8AC3E}">
        <p14:creationId xmlns:p14="http://schemas.microsoft.com/office/powerpoint/2010/main" val="303642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1674176"/>
          </a:xfrm>
          <a:prstGeom prst="rect">
            <a:avLst/>
          </a:prstGeom>
        </p:spPr>
        <p:txBody>
          <a:bodyPr vert="horz" wrap="square" lIns="0" tIns="12065" rIns="0" bIns="0" rtlCol="0">
            <a:spAutoFit/>
          </a:bodyPr>
          <a:lstStyle/>
          <a:p>
            <a:pPr marL="12700" marR="5080" algn="ctr">
              <a:lnSpc>
                <a:spcPct val="100000"/>
              </a:lnSpc>
              <a:spcBef>
                <a:spcPts val="95"/>
              </a:spcBef>
            </a:pPr>
            <a:r>
              <a:rPr sz="3600" dirty="0">
                <a:solidFill>
                  <a:srgbClr val="7030A0"/>
                </a:solidFill>
              </a:rPr>
              <a:t>Canvas Apps help business-power-users to create and  use custom business apps across platforms</a:t>
            </a:r>
            <a:r>
              <a:rPr lang="en-GB" sz="3600" dirty="0">
                <a:solidFill>
                  <a:srgbClr val="7030A0"/>
                </a:solidFill>
              </a:rPr>
              <a:t> </a:t>
            </a:r>
            <a:r>
              <a:rPr sz="3600" dirty="0">
                <a:solidFill>
                  <a:srgbClr val="7030A0"/>
                </a:solidFill>
              </a:rPr>
              <a:t>using Excel and PowerPoint skills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27215" y="177146"/>
            <a:ext cx="12164785"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2DDDBD57-B11A-488E-9798-3A551C9B0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6828" y="948510"/>
            <a:ext cx="6389649" cy="5412528"/>
          </a:xfrm>
          <a:prstGeom prst="rect">
            <a:avLst/>
          </a:prstGeom>
          <a:solidFill>
            <a:schemeClr val="bg1"/>
          </a:solidFill>
        </p:spPr>
      </p:pic>
      <p:pic>
        <p:nvPicPr>
          <p:cNvPr id="10" name="Picture 9">
            <a:extLst>
              <a:ext uri="{FF2B5EF4-FFF2-40B4-BE49-F238E27FC236}">
                <a16:creationId xmlns:a16="http://schemas.microsoft.com/office/drawing/2014/main" id="{75977DB8-DDD4-4B45-A579-28A6B56B99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9808" y="789820"/>
            <a:ext cx="2703457" cy="1913952"/>
          </a:xfrm>
          <a:prstGeom prst="rect">
            <a:avLst/>
          </a:prstGeom>
        </p:spPr>
      </p:pic>
      <p:sp>
        <p:nvSpPr>
          <p:cNvPr id="6" name="object 4">
            <a:extLst>
              <a:ext uri="{FF2B5EF4-FFF2-40B4-BE49-F238E27FC236}">
                <a16:creationId xmlns:a16="http://schemas.microsoft.com/office/drawing/2014/main" id="{08CE5CCC-24F9-4539-A1B9-A641FC7C54B9}"/>
              </a:ext>
            </a:extLst>
          </p:cNvPr>
          <p:cNvSpPr txBox="1"/>
          <p:nvPr/>
        </p:nvSpPr>
        <p:spPr>
          <a:xfrm>
            <a:off x="2040673" y="3162256"/>
            <a:ext cx="3033132" cy="2259593"/>
          </a:xfrm>
          <a:prstGeom prst="rect">
            <a:avLst/>
          </a:prstGeom>
        </p:spPr>
        <p:txBody>
          <a:bodyPr vert="horz" wrap="square" lIns="0" tIns="12700" rIns="0" bIns="0" rtlCol="0">
            <a:spAutoFit/>
          </a:bodyPr>
          <a:lstStyle/>
          <a:p>
            <a:pPr marL="298450" marR="85090" indent="-285750" algn="just">
              <a:lnSpc>
                <a:spcPct val="100000"/>
              </a:lnSpc>
              <a:spcBef>
                <a:spcPts val="100"/>
              </a:spcBef>
              <a:buClr>
                <a:srgbClr val="0078D6"/>
              </a:buClr>
              <a:buFont typeface="Wingdings" panose="05000000000000000000" pitchFamily="2" charset="2"/>
              <a:buChar char="ü"/>
              <a:tabLst>
                <a:tab pos="299720" algn="l"/>
              </a:tabLst>
            </a:pPr>
            <a:r>
              <a:rPr sz="1400" dirty="0">
                <a:solidFill>
                  <a:srgbClr val="7030A0"/>
                </a:solidFill>
              </a:rPr>
              <a:t>Built-in connectivity to 200+ cloud  services, files, databases, web APIs,  etc.</a:t>
            </a:r>
          </a:p>
          <a:p>
            <a:pPr marL="298450" marR="5080" indent="-285750">
              <a:lnSpc>
                <a:spcPct val="100000"/>
              </a:lnSpc>
              <a:spcBef>
                <a:spcPts val="1200"/>
              </a:spcBef>
              <a:buClr>
                <a:srgbClr val="0078D6"/>
              </a:buClr>
              <a:buFont typeface="Wingdings" panose="05000000000000000000" pitchFamily="2" charset="2"/>
              <a:buChar char="ü"/>
              <a:tabLst>
                <a:tab pos="299085" algn="l"/>
                <a:tab pos="299720" algn="l"/>
              </a:tabLst>
            </a:pPr>
            <a:r>
              <a:rPr sz="1400" dirty="0">
                <a:solidFill>
                  <a:srgbClr val="7030A0"/>
                </a:solidFill>
              </a:rPr>
              <a:t>Seamless hybrid connectivity to on-  premises systems via the On-  Premises Data Gateway</a:t>
            </a:r>
          </a:p>
          <a:p>
            <a:pPr marL="298450" marR="962025" indent="-285750">
              <a:lnSpc>
                <a:spcPct val="100000"/>
              </a:lnSpc>
              <a:spcBef>
                <a:spcPts val="1205"/>
              </a:spcBef>
              <a:buClr>
                <a:srgbClr val="0078D6"/>
              </a:buClr>
              <a:buFont typeface="Wingdings" panose="05000000000000000000" pitchFamily="2" charset="2"/>
              <a:buChar char="ü"/>
              <a:tabLst>
                <a:tab pos="299085" algn="l"/>
                <a:tab pos="299720" algn="l"/>
              </a:tabLst>
            </a:pPr>
            <a:r>
              <a:rPr sz="1400" dirty="0">
                <a:solidFill>
                  <a:srgbClr val="7030A0"/>
                </a:solidFill>
              </a:rPr>
              <a:t>Build custom connectors for  everyone to leverage</a:t>
            </a:r>
          </a:p>
        </p:txBody>
      </p:sp>
    </p:spTree>
    <p:custDataLst>
      <p:tags r:id="rId1"/>
    </p:custDataLst>
    <p:extLst>
      <p:ext uri="{BB962C8B-B14F-4D97-AF65-F5344CB8AC3E}">
        <p14:creationId xmlns:p14="http://schemas.microsoft.com/office/powerpoint/2010/main" val="1230656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319" y="177146"/>
            <a:ext cx="11821310"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7030A0"/>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5863D48D-BF40-4621-A274-12FFA00376D8}"/>
              </a:ext>
            </a:extLst>
          </p:cNvPr>
          <p:cNvGraphicFramePr>
            <a:graphicFrameLocks/>
          </p:cNvGraphicFramePr>
          <p:nvPr>
            <p:extLst>
              <p:ext uri="{D42A27DB-BD31-4B8C-83A1-F6EECF244321}">
                <p14:modId xmlns:p14="http://schemas.microsoft.com/office/powerpoint/2010/main" val="115365529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935513"/>
          </a:xfrm>
          <a:prstGeom prst="rect">
            <a:avLst/>
          </a:prstGeom>
        </p:spPr>
        <p:txBody>
          <a:bodyPr vert="horz" wrap="square" lIns="0" tIns="12065" rIns="0" bIns="0" rtlCol="0">
            <a:spAutoFit/>
          </a:bodyPr>
          <a:lstStyle/>
          <a:p>
            <a:pPr marL="12700">
              <a:lnSpc>
                <a:spcPct val="100000"/>
              </a:lnSpc>
              <a:spcBef>
                <a:spcPts val="95"/>
              </a:spcBef>
            </a:pPr>
            <a:r>
              <a:rPr sz="3600" dirty="0">
                <a:solidFill>
                  <a:srgbClr val="7030A0"/>
                </a:solidFill>
              </a:rPr>
              <a:t>POWERAPPS MAKER PORTAL </a:t>
            </a:r>
            <a:br>
              <a:rPr lang="en-GB" sz="3600" dirty="0">
                <a:solidFill>
                  <a:srgbClr val="7030A0"/>
                </a:solidFill>
              </a:rPr>
            </a:br>
            <a:r>
              <a:rPr sz="2400" spc="-204" dirty="0">
                <a:solidFill>
                  <a:srgbClr val="7030A0"/>
                </a:solidFill>
              </a:rPr>
              <a:t>[</a:t>
            </a:r>
            <a:r>
              <a:rPr sz="2400" u="heavy" spc="-204" dirty="0">
                <a:solidFill>
                  <a:srgbClr val="7030A0"/>
                </a:solidFill>
                <a:uFill>
                  <a:solidFill>
                    <a:srgbClr val="0462C1"/>
                  </a:solidFill>
                </a:uFill>
                <a:hlinkClick r:id="rId2">
                  <a:extLst>
                    <a:ext uri="{A12FA001-AC4F-418D-AE19-62706E023703}">
                      <ahyp:hlinkClr xmlns:ahyp="http://schemas.microsoft.com/office/drawing/2018/hyperlinkcolor" val="tx"/>
                    </a:ext>
                  </a:extLst>
                </a:hlinkClick>
              </a:rPr>
              <a:t>HTTPS://WEB.POWERAPPS.COM/</a:t>
            </a:r>
            <a:r>
              <a:rPr sz="2400" spc="-204" dirty="0">
                <a:solidFill>
                  <a:srgbClr val="7030A0"/>
                </a:solidFill>
              </a:rPr>
              <a:t>]</a:t>
            </a:r>
            <a:endParaRPr sz="2400" dirty="0">
              <a:solidFill>
                <a:srgbClr val="7030A0"/>
              </a:solidFill>
            </a:endParaRPr>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257657" y="183239"/>
            <a:ext cx="12086743" cy="905376"/>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7030A0"/>
                </a:solidFill>
              </a:rPr>
              <a:t>POWERAPPS STUDIO FOR THE WEB </a:t>
            </a:r>
            <a:br>
              <a:rPr lang="en-GB" sz="3600" dirty="0">
                <a:solidFill>
                  <a:srgbClr val="7030A0"/>
                </a:solidFill>
              </a:rPr>
            </a:b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44379" y="1740966"/>
            <a:ext cx="653715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the records in Dynamics CRM with the blank canvas app using Patch function</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6537158"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4DC3-7269-4106-97A7-E50A70AFA163}"/>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a:solidFill>
                  <a:srgbClr val="7030A0"/>
                </a:solidFill>
              </a:rPr>
              <a:t>Day 2: Power </a:t>
            </a:r>
            <a:r>
              <a:rPr lang="en-US" sz="3600" b="1" dirty="0">
                <a:solidFill>
                  <a:srgbClr val="7030A0"/>
                </a:solidFill>
              </a:rPr>
              <a:t>Packed Day with Power Canvas Apps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the records in Dynamics CRM with the blank canvas app using Patch function</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0EAA653-3C1E-3D4B-A636-5174C79C696D}"/>
              </a:ext>
            </a:extLst>
          </p:cNvPr>
          <p:cNvSpPr>
            <a:spLocks noGrp="1"/>
          </p:cNvSpPr>
          <p:nvPr>
            <p:ph type="body" sz="quarter" idx="32"/>
          </p:nvPr>
        </p:nvSpPr>
        <p:spPr>
          <a:xfrm>
            <a:off x="1128314" y="3557141"/>
            <a:ext cx="2712433" cy="1659495"/>
          </a:xfrm>
        </p:spPr>
        <p:txBody>
          <a:bodyPr/>
          <a:lstStyle/>
          <a:p>
            <a:pPr>
              <a:spcBef>
                <a:spcPts val="1176"/>
              </a:spcBef>
              <a:spcAft>
                <a:spcPts val="0"/>
              </a:spcAft>
            </a:pPr>
            <a:r>
              <a:rPr lang="en-US">
                <a:solidFill>
                  <a:srgbClr val="742772"/>
                </a:solidFill>
              </a:rPr>
              <a:t>Increased</a:t>
            </a:r>
            <a:br>
              <a:rPr lang="en-US">
                <a:solidFill>
                  <a:srgbClr val="742772"/>
                </a:solidFill>
              </a:rPr>
            </a:br>
            <a:r>
              <a:rPr lang="en-US">
                <a:solidFill>
                  <a:srgbClr val="742772"/>
                </a:solidFill>
              </a:rPr>
              <a:t>development agility</a:t>
            </a:r>
          </a:p>
          <a:p>
            <a:pPr defTabSz="896094" fontAlgn="base">
              <a:spcBef>
                <a:spcPts val="1176"/>
              </a:spcBef>
              <a:spcAft>
                <a:spcPts val="0"/>
              </a:spcAft>
              <a:defRPr/>
            </a:pPr>
            <a:r>
              <a:rPr lang="en-GB" sz="1568" b="0">
                <a:latin typeface="Segoe UI Light" panose="020B0502040204020203" pitchFamily="34" charset="0"/>
                <a:cs typeface="Segoe UI Light" panose="020B0502040204020203" pitchFamily="34" charset="0"/>
              </a:rPr>
              <a:t>Automate and enhance repetitive and time-consuming processes and reduce errors across your organization.</a:t>
            </a:r>
          </a:p>
        </p:txBody>
      </p:sp>
      <p:sp>
        <p:nvSpPr>
          <p:cNvPr id="2" name="Title 1">
            <a:extLst>
              <a:ext uri="{FF2B5EF4-FFF2-40B4-BE49-F238E27FC236}">
                <a16:creationId xmlns:a16="http://schemas.microsoft.com/office/drawing/2014/main" id="{0D1CD474-3A36-1B4D-8820-39DF36B03F9D}"/>
              </a:ext>
            </a:extLst>
          </p:cNvPr>
          <p:cNvSpPr>
            <a:spLocks noGrp="1"/>
          </p:cNvSpPr>
          <p:nvPr>
            <p:ph type="title"/>
          </p:nvPr>
        </p:nvSpPr>
        <p:spPr>
          <a:xfrm>
            <a:off x="568048" y="549575"/>
            <a:ext cx="11055906" cy="739238"/>
          </a:xfrm>
        </p:spPr>
        <p:txBody>
          <a:bodyPr/>
          <a:lstStyle/>
          <a:p>
            <a:r>
              <a:rPr lang="en-US"/>
              <a:t>Benefits of low-code app development</a:t>
            </a:r>
          </a:p>
        </p:txBody>
      </p:sp>
      <p:sp>
        <p:nvSpPr>
          <p:cNvPr id="29" name="Text Placeholder 3">
            <a:extLst>
              <a:ext uri="{FF2B5EF4-FFF2-40B4-BE49-F238E27FC236}">
                <a16:creationId xmlns:a16="http://schemas.microsoft.com/office/drawing/2014/main" id="{64336115-B029-AE4D-887A-DAB87CE8FE0F}"/>
              </a:ext>
            </a:extLst>
          </p:cNvPr>
          <p:cNvSpPr txBox="1">
            <a:spLocks/>
          </p:cNvSpPr>
          <p:nvPr/>
        </p:nvSpPr>
        <p:spPr>
          <a:xfrm>
            <a:off x="4800443" y="3557140"/>
            <a:ext cx="2669044" cy="13879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ts val="0"/>
              </a:spcAft>
              <a:defRPr/>
            </a:pPr>
            <a:r>
              <a:rPr lang="en-US" sz="1765" b="1">
                <a:solidFill>
                  <a:srgbClr val="742772"/>
                </a:solidFill>
                <a:latin typeface="Segoe UI Semibold" panose="020B0502040204020203" pitchFamily="34" charset="0"/>
                <a:cs typeface="Segoe UI Semibold" panose="020B0502040204020203" pitchFamily="34" charset="0"/>
              </a:rPr>
              <a:t>Speed &amp; savings</a:t>
            </a:r>
          </a:p>
          <a:p>
            <a:pPr defTabSz="896094" fontAlgn="base">
              <a:spcBef>
                <a:spcPts val="1176"/>
              </a:spcBef>
              <a:spcAft>
                <a:spcPts val="0"/>
              </a:spcAft>
              <a:defRPr/>
            </a:pPr>
            <a:r>
              <a:rPr lang="en-GB" sz="1568">
                <a:solidFill>
                  <a:srgbClr val="282828"/>
                </a:solidFill>
                <a:latin typeface="Segoe UI Light" panose="020B0502040204020203" pitchFamily="34" charset="0"/>
                <a:cs typeface="Segoe UI Light" panose="020B0502040204020203" pitchFamily="34" charset="0"/>
              </a:rPr>
              <a:t>Reduce time &amp; cost building web and mobile applications, enabling you to get through your development backlog. </a:t>
            </a:r>
          </a:p>
        </p:txBody>
      </p:sp>
      <p:sp>
        <p:nvSpPr>
          <p:cNvPr id="10" name="Text Placeholder 3">
            <a:extLst>
              <a:ext uri="{FF2B5EF4-FFF2-40B4-BE49-F238E27FC236}">
                <a16:creationId xmlns:a16="http://schemas.microsoft.com/office/drawing/2014/main" id="{B8ABA052-F4FE-5646-8590-5A61CE69D1C5}"/>
              </a:ext>
            </a:extLst>
          </p:cNvPr>
          <p:cNvSpPr txBox="1">
            <a:spLocks/>
          </p:cNvSpPr>
          <p:nvPr/>
        </p:nvSpPr>
        <p:spPr>
          <a:xfrm>
            <a:off x="1117804" y="5822892"/>
            <a:ext cx="9956394" cy="36207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094" fontAlgn="base">
              <a:spcBef>
                <a:spcPct val="0"/>
              </a:spcBef>
              <a:spcAft>
                <a:spcPct val="0"/>
              </a:spcAft>
              <a:defRPr/>
            </a:pPr>
            <a:r>
              <a:rPr lang="en-GB" sz="1961">
                <a:solidFill>
                  <a:srgbClr val="282828"/>
                </a:solidFill>
                <a:latin typeface="Segoe UI Light"/>
                <a:cs typeface="Segoe UI Light"/>
              </a:rPr>
              <a:t>Gartner estimates that </a:t>
            </a:r>
            <a:r>
              <a:rPr lang="en-GB" sz="2353">
                <a:solidFill>
                  <a:srgbClr val="742772"/>
                </a:solidFill>
                <a:latin typeface="+mj-lt"/>
                <a:cs typeface="Segoe UI Light"/>
              </a:rPr>
              <a:t>65% of all app dev </a:t>
            </a:r>
            <a:r>
              <a:rPr lang="en-GB" sz="1961">
                <a:solidFill>
                  <a:srgbClr val="282828"/>
                </a:solidFill>
                <a:latin typeface="Segoe UI Light"/>
                <a:cs typeface="Segoe UI Light"/>
              </a:rPr>
              <a:t>will be low code by 2024</a:t>
            </a:r>
          </a:p>
        </p:txBody>
      </p:sp>
      <p:sp>
        <p:nvSpPr>
          <p:cNvPr id="20" name="Text Placeholder 3">
            <a:extLst>
              <a:ext uri="{FF2B5EF4-FFF2-40B4-BE49-F238E27FC236}">
                <a16:creationId xmlns:a16="http://schemas.microsoft.com/office/drawing/2014/main" id="{17740938-3EF6-E54F-BE01-5527053DEDB7}"/>
              </a:ext>
            </a:extLst>
          </p:cNvPr>
          <p:cNvSpPr txBox="1">
            <a:spLocks/>
          </p:cNvSpPr>
          <p:nvPr/>
        </p:nvSpPr>
        <p:spPr>
          <a:xfrm>
            <a:off x="8429184" y="3557141"/>
            <a:ext cx="2900629" cy="1629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ct val="0"/>
              </a:spcAft>
              <a:defRPr/>
            </a:pPr>
            <a:r>
              <a:rPr lang="en-US" sz="1765" b="1">
                <a:solidFill>
                  <a:srgbClr val="742772"/>
                </a:solidFill>
                <a:latin typeface="Segoe UI Semibold" panose="020B0502040204020203" pitchFamily="34" charset="0"/>
                <a:cs typeface="Segoe UI Semibold" panose="020B0502040204020203" pitchFamily="34" charset="0"/>
              </a:rPr>
              <a:t>Efficiency</a:t>
            </a:r>
          </a:p>
          <a:p>
            <a:pPr defTabSz="914102" fontAlgn="base">
              <a:spcBef>
                <a:spcPts val="1176"/>
              </a:spcBef>
              <a:spcAft>
                <a:spcPts val="588"/>
              </a:spcAft>
            </a:pPr>
            <a:r>
              <a:rPr lang="en-GB" sz="1568">
                <a:latin typeface="Segoe UI Light" panose="020B0502040204020203" pitchFamily="34" charset="0"/>
                <a:cs typeface="Segoe UI Light" panose="020B0502040204020203" pitchFamily="34" charset="0"/>
              </a:rPr>
              <a:t>Effortless Dynamics 365, Office 365, and Azure integration. Remove your data siloes through low-code with Common Data Service and AI Builder.  </a:t>
            </a:r>
          </a:p>
        </p:txBody>
      </p:sp>
      <p:sp>
        <p:nvSpPr>
          <p:cNvPr id="31" name="Business applications" title="Icon of a chart showing three peaks that get higher in succession, a dotted arrow line points forward and up">
            <a:extLst>
              <a:ext uri="{FF2B5EF4-FFF2-40B4-BE49-F238E27FC236}">
                <a16:creationId xmlns:a16="http://schemas.microsoft.com/office/drawing/2014/main" id="{15EE68E2-5232-8D48-B21F-F5DDFAE1E313}"/>
              </a:ext>
            </a:extLst>
          </p:cNvPr>
          <p:cNvSpPr>
            <a:spLocks noChangeAspect="1" noEditPoints="1"/>
          </p:cNvSpPr>
          <p:nvPr/>
        </p:nvSpPr>
        <p:spPr bwMode="auto">
          <a:xfrm>
            <a:off x="9153589" y="2621725"/>
            <a:ext cx="725909" cy="59657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3" name="Text Placeholder 2">
            <a:extLst>
              <a:ext uri="{FF2B5EF4-FFF2-40B4-BE49-F238E27FC236}">
                <a16:creationId xmlns:a16="http://schemas.microsoft.com/office/drawing/2014/main" id="{227FD80E-78DB-B44C-B6E2-E42E4405CC16}"/>
              </a:ext>
            </a:extLst>
          </p:cNvPr>
          <p:cNvSpPr txBox="1">
            <a:spLocks/>
          </p:cNvSpPr>
          <p:nvPr/>
        </p:nvSpPr>
        <p:spPr>
          <a:xfrm>
            <a:off x="568049" y="1248542"/>
            <a:ext cx="11055905" cy="30172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t>Focus on innovating. We take care of the rest.</a:t>
            </a:r>
          </a:p>
        </p:txBody>
      </p:sp>
      <p:pic>
        <p:nvPicPr>
          <p:cNvPr id="7" name="Picture 6">
            <a:extLst>
              <a:ext uri="{FF2B5EF4-FFF2-40B4-BE49-F238E27FC236}">
                <a16:creationId xmlns:a16="http://schemas.microsoft.com/office/drawing/2014/main" id="{F1C78103-2919-7342-A645-3AD0076F0F07}"/>
              </a:ext>
            </a:extLst>
          </p:cNvPr>
          <p:cNvPicPr>
            <a:picLocks noChangeAspect="1"/>
          </p:cNvPicPr>
          <p:nvPr/>
        </p:nvPicPr>
        <p:blipFill>
          <a:blip r:embed="rId3"/>
          <a:stretch>
            <a:fillRect/>
          </a:stretch>
        </p:blipFill>
        <p:spPr>
          <a:xfrm>
            <a:off x="5370093" y="2782943"/>
            <a:ext cx="725907" cy="404833"/>
          </a:xfrm>
          <a:prstGeom prst="rect">
            <a:avLst/>
          </a:prstGeom>
        </p:spPr>
      </p:pic>
      <p:pic>
        <p:nvPicPr>
          <p:cNvPr id="12" name="Picture 11">
            <a:extLst>
              <a:ext uri="{FF2B5EF4-FFF2-40B4-BE49-F238E27FC236}">
                <a16:creationId xmlns:a16="http://schemas.microsoft.com/office/drawing/2014/main" id="{B2427717-6A27-A24B-9A4C-E9B1647D7671}"/>
              </a:ext>
            </a:extLst>
          </p:cNvPr>
          <p:cNvPicPr>
            <a:picLocks noChangeAspect="1"/>
          </p:cNvPicPr>
          <p:nvPr/>
        </p:nvPicPr>
        <p:blipFill>
          <a:blip r:embed="rId4"/>
          <a:stretch>
            <a:fillRect/>
          </a:stretch>
        </p:blipFill>
        <p:spPr>
          <a:xfrm>
            <a:off x="1770049" y="2620763"/>
            <a:ext cx="565279" cy="611113"/>
          </a:xfrm>
          <a:prstGeom prst="rect">
            <a:avLst/>
          </a:prstGeom>
        </p:spPr>
      </p:pic>
      <p:cxnSp>
        <p:nvCxnSpPr>
          <p:cNvPr id="5" name="Straight Connector 4">
            <a:extLst>
              <a:ext uri="{FF2B5EF4-FFF2-40B4-BE49-F238E27FC236}">
                <a16:creationId xmlns:a16="http://schemas.microsoft.com/office/drawing/2014/main" id="{C6758CD8-8383-BA4F-8477-CBE074FFA411}"/>
              </a:ext>
            </a:extLst>
          </p:cNvPr>
          <p:cNvCxnSpPr>
            <a:cxnSpLocks/>
          </p:cNvCxnSpPr>
          <p:nvPr/>
        </p:nvCxnSpPr>
        <p:spPr>
          <a:xfrm>
            <a:off x="3231207" y="5602221"/>
            <a:ext cx="5701916"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960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DEE0ECC-5FDF-C540-AFA6-4F0ACC677C89}"/>
              </a:ext>
            </a:extLst>
          </p:cNvPr>
          <p:cNvPicPr>
            <a:picLocks noChangeAspect="1"/>
          </p:cNvPicPr>
          <p:nvPr/>
        </p:nvPicPr>
        <p:blipFill rotWithShape="1">
          <a:blip r:embed="rId3"/>
          <a:srcRect t="1" r="12009" b="25685"/>
          <a:stretch/>
        </p:blipFill>
        <p:spPr>
          <a:xfrm>
            <a:off x="1" y="487"/>
            <a:ext cx="12220243" cy="6857027"/>
          </a:xfrm>
          <a:prstGeom prst="rect">
            <a:avLst/>
          </a:prstGeom>
        </p:spPr>
      </p:pic>
      <p:sp>
        <p:nvSpPr>
          <p:cNvPr id="22" name="Rectangle 21">
            <a:extLst>
              <a:ext uri="{FF2B5EF4-FFF2-40B4-BE49-F238E27FC236}">
                <a16:creationId xmlns:a16="http://schemas.microsoft.com/office/drawing/2014/main" id="{BFD75857-99D9-4E09-9D84-092B1857B886}"/>
              </a:ext>
            </a:extLst>
          </p:cNvPr>
          <p:cNvSpPr/>
          <p:nvPr/>
        </p:nvSpPr>
        <p:spPr bwMode="auto">
          <a:xfrm>
            <a:off x="1" y="487"/>
            <a:ext cx="12220243" cy="6857027"/>
          </a:xfrm>
          <a:prstGeom prst="rect">
            <a:avLst/>
          </a:prstGeom>
          <a:gradFill flip="none" rotWithShape="1">
            <a:gsLst>
              <a:gs pos="56000">
                <a:srgbClr val="0A0A0A">
                  <a:lumMod val="19000"/>
                  <a:alpha val="89000"/>
                </a:srgbClr>
              </a:gs>
              <a:gs pos="100000">
                <a:schemeClr val="bg1">
                  <a:lumMod val="0"/>
                  <a:alpha val="40000"/>
                </a:schemeClr>
              </a:gs>
              <a:gs pos="0">
                <a:schemeClr val="tx1">
                  <a:lumMod val="47000"/>
                  <a:alpha val="5600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4" name="Group 3">
            <a:extLst>
              <a:ext uri="{FF2B5EF4-FFF2-40B4-BE49-F238E27FC236}">
                <a16:creationId xmlns:a16="http://schemas.microsoft.com/office/drawing/2014/main" id="{A422840B-93CE-D048-8CC9-A3E6FDC7DD30}"/>
              </a:ext>
            </a:extLst>
          </p:cNvPr>
          <p:cNvGrpSpPr/>
          <p:nvPr/>
        </p:nvGrpSpPr>
        <p:grpSpPr>
          <a:xfrm>
            <a:off x="5241180" y="2332346"/>
            <a:ext cx="1929858" cy="2050249"/>
            <a:chOff x="5346276" y="2378617"/>
            <a:chExt cx="1968556" cy="2091361"/>
          </a:xfrm>
        </p:grpSpPr>
        <p:grpSp>
          <p:nvGrpSpPr>
            <p:cNvPr id="11" name="Group 10">
              <a:extLst>
                <a:ext uri="{FF2B5EF4-FFF2-40B4-BE49-F238E27FC236}">
                  <a16:creationId xmlns:a16="http://schemas.microsoft.com/office/drawing/2014/main" id="{4200B2A5-61D5-B442-B540-F428C5FECC19}"/>
                </a:ext>
              </a:extLst>
            </p:cNvPr>
            <p:cNvGrpSpPr/>
            <p:nvPr/>
          </p:nvGrpSpPr>
          <p:grpSpPr>
            <a:xfrm>
              <a:off x="5784500" y="2378617"/>
              <a:ext cx="867475" cy="793629"/>
              <a:chOff x="5822263" y="2607522"/>
              <a:chExt cx="995872" cy="911096"/>
            </a:xfrm>
          </p:grpSpPr>
          <p:sp>
            <p:nvSpPr>
              <p:cNvPr id="28" name="light" title="Icon of a lightbulb">
                <a:extLst>
                  <a:ext uri="{FF2B5EF4-FFF2-40B4-BE49-F238E27FC236}">
                    <a16:creationId xmlns:a16="http://schemas.microsoft.com/office/drawing/2014/main" id="{895C7311-8D96-964D-9E99-6532D97A1198}"/>
                  </a:ext>
                </a:extLst>
              </p:cNvPr>
              <p:cNvSpPr>
                <a:spLocks noChangeAspect="1" noEditPoints="1"/>
              </p:cNvSpPr>
              <p:nvPr/>
            </p:nvSpPr>
            <p:spPr bwMode="auto">
              <a:xfrm>
                <a:off x="6056865" y="2607522"/>
                <a:ext cx="322743" cy="47916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0" name="hand_2" title="Icon of a hand held out">
                <a:extLst>
                  <a:ext uri="{FF2B5EF4-FFF2-40B4-BE49-F238E27FC236}">
                    <a16:creationId xmlns:a16="http://schemas.microsoft.com/office/drawing/2014/main" id="{6F53F663-9572-C948-92E9-BA563E48E9E8}"/>
                  </a:ext>
                </a:extLst>
              </p:cNvPr>
              <p:cNvSpPr>
                <a:spLocks noChangeAspect="1"/>
              </p:cNvSpPr>
              <p:nvPr/>
            </p:nvSpPr>
            <p:spPr bwMode="auto">
              <a:xfrm rot="18900000">
                <a:off x="6240069" y="3085714"/>
                <a:ext cx="578066" cy="28773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31" name="hand_2" title="Icon of a hand held out">
                <a:extLst>
                  <a:ext uri="{FF2B5EF4-FFF2-40B4-BE49-F238E27FC236}">
                    <a16:creationId xmlns:a16="http://schemas.microsoft.com/office/drawing/2014/main" id="{50289C14-0E8E-2145-AC72-989DF2C8FDD0}"/>
                  </a:ext>
                </a:extLst>
              </p:cNvPr>
              <p:cNvSpPr>
                <a:spLocks noChangeAspect="1"/>
              </p:cNvSpPr>
              <p:nvPr/>
            </p:nvSpPr>
            <p:spPr bwMode="auto">
              <a:xfrm rot="2700000" flipH="1">
                <a:off x="5677100" y="3085715"/>
                <a:ext cx="578066" cy="28773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sp>
          <p:nvSpPr>
            <p:cNvPr id="14" name="Text Placeholder 3">
              <a:extLst>
                <a:ext uri="{FF2B5EF4-FFF2-40B4-BE49-F238E27FC236}">
                  <a16:creationId xmlns:a16="http://schemas.microsoft.com/office/drawing/2014/main" id="{B0355BEB-F724-804C-ACA0-87B73871C623}"/>
                </a:ext>
              </a:extLst>
            </p:cNvPr>
            <p:cNvSpPr txBox="1">
              <a:spLocks/>
            </p:cNvSpPr>
            <p:nvPr/>
          </p:nvSpPr>
          <p:spPr>
            <a:xfrm>
              <a:off x="5346276" y="3485093"/>
              <a:ext cx="196855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Aft>
                  <a:spcPct val="0"/>
                </a:spcAft>
                <a:defRPr/>
              </a:pPr>
              <a:r>
                <a:rPr lang="en-GB" sz="1568">
                  <a:solidFill>
                    <a:schemeClr val="bg1"/>
                  </a:solidFill>
                  <a:latin typeface="Segoe UI Light" panose="020B0502040204020203" pitchFamily="34" charset="0"/>
                  <a:cs typeface="Segoe UI Light" panose="020B0502040204020203" pitchFamily="34" charset="0"/>
                </a:rPr>
                <a:t>Low code empowers</a:t>
              </a:r>
              <a:br>
                <a:rPr lang="en-GB" sz="1568">
                  <a:solidFill>
                    <a:schemeClr val="bg1"/>
                  </a:solidFill>
                  <a:latin typeface="Segoe UI Light" panose="020B0502040204020203" pitchFamily="34" charset="0"/>
                  <a:cs typeface="Segoe UI Light" panose="020B0502040204020203" pitchFamily="34" charset="0"/>
                </a:rPr>
              </a:br>
              <a:r>
                <a:rPr lang="en-GB" sz="1568">
                  <a:solidFill>
                    <a:schemeClr val="bg1"/>
                  </a:solidFill>
                  <a:latin typeface="Segoe UI Light" panose="020B0502040204020203" pitchFamily="34" charset="0"/>
                  <a:cs typeface="Segoe UI Light" panose="020B0502040204020203" pitchFamily="34" charset="0"/>
                </a:rPr>
                <a:t>this partnership to</a:t>
              </a:r>
            </a:p>
            <a:p>
              <a:pPr defTabSz="896094" fontAlgn="base">
                <a:spcAft>
                  <a:spcPct val="0"/>
                </a:spcAft>
                <a:defRPr/>
              </a:pPr>
              <a:r>
                <a:rPr lang="en-GB" sz="1568">
                  <a:solidFill>
                    <a:schemeClr val="bg1"/>
                  </a:solidFill>
                  <a:latin typeface="Segoe UI Semibold" panose="020B0502040204020203" pitchFamily="34" charset="0"/>
                  <a:cs typeface="Segoe UI Semibold" panose="020B0502040204020203" pitchFamily="34" charset="0"/>
                </a:rPr>
                <a:t>unlock innovation</a:t>
              </a:r>
            </a:p>
            <a:p>
              <a:pPr defTabSz="896094" fontAlgn="base">
                <a:spcAft>
                  <a:spcPct val="0"/>
                </a:spcAft>
                <a:defRPr/>
              </a:pPr>
              <a:r>
                <a:rPr lang="en-GB" sz="1568">
                  <a:solidFill>
                    <a:schemeClr val="bg1"/>
                  </a:solidFill>
                  <a:latin typeface="Segoe UI Light" panose="020B0502040204020203" pitchFamily="34" charset="0"/>
                  <a:cs typeface="Segoe UI Light" panose="020B0502040204020203" pitchFamily="34" charset="0"/>
                </a:rPr>
                <a:t>across organizations.</a:t>
              </a:r>
            </a:p>
          </p:txBody>
        </p:sp>
      </p:grpSp>
      <p:grpSp>
        <p:nvGrpSpPr>
          <p:cNvPr id="2" name="Group 1">
            <a:extLst>
              <a:ext uri="{FF2B5EF4-FFF2-40B4-BE49-F238E27FC236}">
                <a16:creationId xmlns:a16="http://schemas.microsoft.com/office/drawing/2014/main" id="{30D38C01-5FA7-CA4D-8A06-6734C7D5778D}"/>
              </a:ext>
            </a:extLst>
          </p:cNvPr>
          <p:cNvGrpSpPr/>
          <p:nvPr/>
        </p:nvGrpSpPr>
        <p:grpSpPr>
          <a:xfrm>
            <a:off x="1186418" y="2412641"/>
            <a:ext cx="2712433" cy="1743269"/>
            <a:chOff x="1210207" y="2445532"/>
            <a:chExt cx="2766823" cy="1778225"/>
          </a:xfrm>
        </p:grpSpPr>
        <p:grpSp>
          <p:nvGrpSpPr>
            <p:cNvPr id="12" name="Group 11">
              <a:extLst>
                <a:ext uri="{FF2B5EF4-FFF2-40B4-BE49-F238E27FC236}">
                  <a16:creationId xmlns:a16="http://schemas.microsoft.com/office/drawing/2014/main" id="{315E3E5A-9CB1-0249-86DF-58F718795D7E}"/>
                </a:ext>
              </a:extLst>
            </p:cNvPr>
            <p:cNvGrpSpPr/>
            <p:nvPr/>
          </p:nvGrpSpPr>
          <p:grpSpPr>
            <a:xfrm>
              <a:off x="1972451" y="2445532"/>
              <a:ext cx="923514" cy="707774"/>
              <a:chOff x="1973987" y="2783603"/>
              <a:chExt cx="923514" cy="707774"/>
            </a:xfrm>
          </p:grpSpPr>
          <p:sp>
            <p:nvSpPr>
              <p:cNvPr id="19" name="monitor" title="Icon of a monitor">
                <a:extLst>
                  <a:ext uri="{FF2B5EF4-FFF2-40B4-BE49-F238E27FC236}">
                    <a16:creationId xmlns:a16="http://schemas.microsoft.com/office/drawing/2014/main" id="{79A3DB5F-963C-7641-BE69-9AE98A945CAB}"/>
                  </a:ext>
                </a:extLst>
              </p:cNvPr>
              <p:cNvSpPr>
                <a:spLocks noChangeAspect="1" noEditPoints="1"/>
              </p:cNvSpPr>
              <p:nvPr/>
            </p:nvSpPr>
            <p:spPr bwMode="auto">
              <a:xfrm>
                <a:off x="1973987" y="2783603"/>
                <a:ext cx="923514" cy="7077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3" name="safe" title="Icon of a locked safe">
                <a:extLst>
                  <a:ext uri="{FF2B5EF4-FFF2-40B4-BE49-F238E27FC236}">
                    <a16:creationId xmlns:a16="http://schemas.microsoft.com/office/drawing/2014/main" id="{F1A5099B-4A74-634E-98BB-27033FB6220B}"/>
                  </a:ext>
                </a:extLst>
              </p:cNvPr>
              <p:cNvSpPr>
                <a:spLocks noChangeAspect="1" noEditPoints="1"/>
              </p:cNvSpPr>
              <p:nvPr/>
            </p:nvSpPr>
            <p:spPr bwMode="auto">
              <a:xfrm>
                <a:off x="2263198" y="2884903"/>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Text Placeholder 7">
              <a:extLst>
                <a:ext uri="{FF2B5EF4-FFF2-40B4-BE49-F238E27FC236}">
                  <a16:creationId xmlns:a16="http://schemas.microsoft.com/office/drawing/2014/main" id="{044DAF99-0421-9F45-8539-BE8675E24F90}"/>
                </a:ext>
              </a:extLst>
            </p:cNvPr>
            <p:cNvSpPr txBox="1">
              <a:spLocks/>
            </p:cNvSpPr>
            <p:nvPr/>
          </p:nvSpPr>
          <p:spPr>
            <a:xfrm>
              <a:off x="1210207" y="3485093"/>
              <a:ext cx="2766823"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800"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ct val="0"/>
                </a:spcBef>
                <a:spcAft>
                  <a:spcPct val="0"/>
                </a:spcAft>
                <a:defRPr/>
              </a:pPr>
              <a:r>
                <a:rPr lang="en-GB" sz="1568" b="0">
                  <a:solidFill>
                    <a:schemeClr val="bg1"/>
                  </a:solidFill>
                  <a:latin typeface="Segoe UI Light" panose="020B0502040204020203" pitchFamily="34" charset="0"/>
                  <a:cs typeface="Segoe UI Light" panose="020B0502040204020203" pitchFamily="34" charset="0"/>
                </a:rPr>
                <a:t>IT is an expert in security, governance, compliance, integrations &amp; scalability. </a:t>
              </a:r>
            </a:p>
          </p:txBody>
        </p:sp>
      </p:grpSp>
      <p:grpSp>
        <p:nvGrpSpPr>
          <p:cNvPr id="3" name="Group 2">
            <a:extLst>
              <a:ext uri="{FF2B5EF4-FFF2-40B4-BE49-F238E27FC236}">
                <a16:creationId xmlns:a16="http://schemas.microsoft.com/office/drawing/2014/main" id="{FF1B096C-4D48-8A4B-BF99-1E3364C4585C}"/>
              </a:ext>
            </a:extLst>
          </p:cNvPr>
          <p:cNvGrpSpPr/>
          <p:nvPr/>
        </p:nvGrpSpPr>
        <p:grpSpPr>
          <a:xfrm>
            <a:off x="8571472" y="2356358"/>
            <a:ext cx="2900629" cy="1551775"/>
            <a:chOff x="8743347" y="2403111"/>
            <a:chExt cx="2958793" cy="1582891"/>
          </a:xfrm>
        </p:grpSpPr>
        <p:sp>
          <p:nvSpPr>
            <p:cNvPr id="16" name="briefcase" title="Icon of a briefcase">
              <a:extLst>
                <a:ext uri="{FF2B5EF4-FFF2-40B4-BE49-F238E27FC236}">
                  <a16:creationId xmlns:a16="http://schemas.microsoft.com/office/drawing/2014/main" id="{D6143F2E-8933-CB48-8B3B-4612E00E2BFC}"/>
                </a:ext>
              </a:extLst>
            </p:cNvPr>
            <p:cNvSpPr>
              <a:spLocks noChangeAspect="1" noEditPoints="1"/>
            </p:cNvSpPr>
            <p:nvPr/>
          </p:nvSpPr>
          <p:spPr bwMode="auto">
            <a:xfrm>
              <a:off x="9355269" y="2403111"/>
              <a:ext cx="867475" cy="634739"/>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8" name="Text Placeholder 3">
              <a:extLst>
                <a:ext uri="{FF2B5EF4-FFF2-40B4-BE49-F238E27FC236}">
                  <a16:creationId xmlns:a16="http://schemas.microsoft.com/office/drawing/2014/main" id="{C64B3DBE-4C00-B946-BE45-B4CD8EF44CDD}"/>
                </a:ext>
              </a:extLst>
            </p:cNvPr>
            <p:cNvSpPr txBox="1">
              <a:spLocks/>
            </p:cNvSpPr>
            <p:nvPr/>
          </p:nvSpPr>
          <p:spPr>
            <a:xfrm>
              <a:off x="8743347" y="3493559"/>
              <a:ext cx="2958793"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ct val="0"/>
                </a:spcBef>
                <a:spcAft>
                  <a:spcPts val="588"/>
                </a:spcAft>
                <a:buSzTx/>
                <a:defRPr/>
              </a:pPr>
              <a:r>
                <a:rPr lang="en-US" sz="1568">
                  <a:solidFill>
                    <a:schemeClr val="bg1"/>
                  </a:solidFill>
                  <a:latin typeface="Segoe UI Light" panose="020B0502040204020203" pitchFamily="34" charset="0"/>
                  <a:cs typeface="Segoe UI Light" panose="020B0502040204020203" pitchFamily="34" charset="0"/>
                </a:rPr>
                <a:t>Business is an expert at </a:t>
              </a:r>
              <a:br>
                <a:rPr lang="en-US" sz="1568">
                  <a:solidFill>
                    <a:schemeClr val="bg1"/>
                  </a:solidFill>
                  <a:latin typeface="Segoe UI Light" panose="020B0502040204020203" pitchFamily="34" charset="0"/>
                  <a:cs typeface="Segoe UI Light" panose="020B0502040204020203" pitchFamily="34" charset="0"/>
                </a:rPr>
              </a:br>
              <a:r>
                <a:rPr lang="en-US" sz="1568">
                  <a:solidFill>
                    <a:schemeClr val="bg1"/>
                  </a:solidFill>
                  <a:latin typeface="Segoe UI Light" panose="020B0502040204020203" pitchFamily="34" charset="0"/>
                  <a:cs typeface="Segoe UI Light" panose="020B0502040204020203" pitchFamily="34" charset="0"/>
                </a:rPr>
                <a:t>solving business problems. </a:t>
              </a:r>
            </a:p>
          </p:txBody>
        </p:sp>
      </p:grpSp>
      <p:sp>
        <p:nvSpPr>
          <p:cNvPr id="20" name="Title 1">
            <a:extLst>
              <a:ext uri="{FF2B5EF4-FFF2-40B4-BE49-F238E27FC236}">
                <a16:creationId xmlns:a16="http://schemas.microsoft.com/office/drawing/2014/main" id="{0BFC671E-36CD-E64B-AC49-EC1CF30A448D}"/>
              </a:ext>
            </a:extLst>
          </p:cNvPr>
          <p:cNvSpPr>
            <a:spLocks noGrp="1"/>
          </p:cNvSpPr>
          <p:nvPr>
            <p:ph type="title"/>
          </p:nvPr>
        </p:nvSpPr>
        <p:spPr>
          <a:xfrm>
            <a:off x="568047" y="5283771"/>
            <a:ext cx="11055906" cy="739238"/>
          </a:xfrm>
        </p:spPr>
        <p:txBody>
          <a:bodyPr/>
          <a:lstStyle/>
          <a:p>
            <a:r>
              <a:rPr lang="en-US" b="1">
                <a:solidFill>
                  <a:schemeClr val="bg1"/>
                </a:solidFill>
                <a:latin typeface="Segoe UI Semibold" panose="020B0502040204020203" pitchFamily="34" charset="0"/>
                <a:cs typeface="Segoe UI Semibold" panose="020B0502040204020203" pitchFamily="34" charset="0"/>
              </a:rPr>
              <a:t>Turn great ideas into apps</a:t>
            </a:r>
          </a:p>
        </p:txBody>
      </p:sp>
    </p:spTree>
    <p:extLst>
      <p:ext uri="{BB962C8B-B14F-4D97-AF65-F5344CB8AC3E}">
        <p14:creationId xmlns:p14="http://schemas.microsoft.com/office/powerpoint/2010/main" val="339992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44652E-7 -2.41943E-6 L 0.28823 -0.01135 " pathEditMode="relative" rAng="0" ptsTypes="AA">
                                      <p:cBhvr>
                                        <p:cTn id="14" dur="2000" fill="hold"/>
                                        <p:tgtEl>
                                          <p:spTgt spid="2"/>
                                        </p:tgtEl>
                                        <p:attrNameLst>
                                          <p:attrName>ppt_x</p:attrName>
                                          <p:attrName>ppt_y</p:attrName>
                                        </p:attrNameLst>
                                      </p:cBhvr>
                                      <p:rCtr x="14412" y="-567"/>
                                    </p:animMotion>
                                  </p:childTnLst>
                                </p:cTn>
                              </p:par>
                              <p:par>
                                <p:cTn id="15" presetID="42" presetClass="path" presetSubtype="0" accel="50000" decel="50000" fill="hold" nodeType="withEffect">
                                  <p:stCondLst>
                                    <p:cond delay="0"/>
                                  </p:stCondLst>
                                  <p:childTnLst>
                                    <p:animMotion origin="layout" path="M -4.85065E-8 -2.26963E-8 L -0.31772 0.01702 " pathEditMode="relative" rAng="0" ptsTypes="AA">
                                      <p:cBhvr>
                                        <p:cTn id="16" dur="2000" fill="hold"/>
                                        <p:tgtEl>
                                          <p:spTgt spid="3"/>
                                        </p:tgtEl>
                                        <p:attrNameLst>
                                          <p:attrName>ppt_x</p:attrName>
                                          <p:attrName>ppt_y</p:attrName>
                                        </p:attrNameLst>
                                      </p:cBhvr>
                                      <p:rCtr x="-15892" y="840"/>
                                    </p:animMotion>
                                  </p:childTnLst>
                                </p:cTn>
                              </p:par>
                              <p:par>
                                <p:cTn id="17" presetID="10" presetClass="entr" presetSubtype="0" fill="hold" nodeType="withEffect">
                                  <p:stCondLst>
                                    <p:cond delay="18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xit" presetSubtype="0" fill="hold" nodeType="withEffect">
                                  <p:stCondLst>
                                    <p:cond delay="100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xit" presetSubtype="0" fill="hold" nodeType="withEffect">
                                  <p:stCondLst>
                                    <p:cond delay="100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90"/>
            <a:ext cx="12192000" cy="6855124"/>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7102" y="487"/>
            <a:ext cx="12199102" cy="6865372"/>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p:cNvSpPr>
          <p:nvPr/>
        </p:nvSpPr>
        <p:spPr>
          <a:xfrm>
            <a:off x="568048" y="638449"/>
            <a:ext cx="11055906" cy="739238"/>
          </a:xfrm>
          <a:prstGeom prst="rect">
            <a:avLst/>
          </a:prstGeom>
          <a:noFill/>
        </p:spPr>
        <p:txBody>
          <a:bodyPr vert="horz" wrap="square" lIns="0" tIns="0" rIns="0" bIns="179285" rtlCol="0" anchor="b" anchorCtr="0">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algn="ctr" defTabSz="914367">
              <a:defRPr/>
            </a:pPr>
            <a:r>
              <a:rPr lang="en-US" sz="3137" spc="-147">
                <a:solidFill>
                  <a:srgbClr val="FFFFFF"/>
                </a:solidFill>
                <a:latin typeface="Segoe UI Semibold"/>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Lst>
          </p:cNvPr>
          <p:cNvSpPr txBox="1">
            <a:spLocks/>
          </p:cNvSpPr>
          <p:nvPr/>
        </p:nvSpPr>
        <p:spPr>
          <a:xfrm>
            <a:off x="4300226" y="2445603"/>
            <a:ext cx="4832343" cy="61626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ct val="0"/>
              </a:spcAft>
              <a:defRPr/>
            </a:pPr>
            <a:endParaRPr lang="en-GB" sz="1568">
              <a:solidFill>
                <a:srgbClr val="FFFFFF"/>
              </a:solidFill>
              <a:latin typeface="Segoe UI Light" panose="020B0502040204020203" pitchFamily="34" charset="0"/>
              <a:cs typeface="Segoe UI Light" panose="020B0502040204020203"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4358148" y="1804668"/>
            <a:ext cx="3797694" cy="88643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App Development Backlog</a:t>
            </a:r>
          </a:p>
          <a:p>
            <a:pPr algn="l" defTabSz="896094" fontAlgn="base">
              <a:lnSpc>
                <a:spcPct val="100000"/>
              </a:lnSpc>
              <a:spcBef>
                <a:spcPts val="1176"/>
              </a:spcBef>
              <a:spcAft>
                <a:spcPts val="0"/>
              </a:spcAft>
              <a:buSzTx/>
              <a:defRPr/>
            </a:pPr>
            <a:r>
              <a:rPr lang="en-GB" sz="1765">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4358148" y="3269765"/>
            <a:ext cx="5026039" cy="1011701"/>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Paper processes</a:t>
            </a:r>
          </a:p>
          <a:p>
            <a:pPr algn="l" defTabSz="896094" fontAlgn="base">
              <a:lnSpc>
                <a:spcPct val="100000"/>
              </a:lnSpc>
              <a:spcBef>
                <a:spcPts val="1176"/>
              </a:spcBef>
              <a:spcAft>
                <a:spcPts val="0"/>
              </a:spcAft>
              <a:buSzTx/>
              <a:defRPr/>
            </a:pPr>
            <a:r>
              <a:rPr lang="en-GB" sz="1765">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4358148" y="4742751"/>
            <a:ext cx="5026039" cy="1011701"/>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896094" fontAlgn="base">
              <a:lnSpc>
                <a:spcPct val="100000"/>
              </a:lnSpc>
              <a:spcBef>
                <a:spcPts val="1176"/>
              </a:spcBef>
              <a:spcAft>
                <a:spcPts val="0"/>
              </a:spcAft>
              <a:buSzTx/>
              <a:defRPr/>
            </a:pPr>
            <a:r>
              <a:rPr lang="en-US" sz="1765">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896094" fontAlgn="base">
              <a:lnSpc>
                <a:spcPct val="100000"/>
              </a:lnSpc>
              <a:spcBef>
                <a:spcPts val="1176"/>
              </a:spcBef>
              <a:spcAft>
                <a:spcPts val="0"/>
              </a:spcAft>
              <a:buSzTx/>
              <a:defRPr/>
            </a:pPr>
            <a:endParaRPr lang="en-US" sz="1961" b="1">
              <a:solidFill>
                <a:srgbClr val="FFFFFF"/>
              </a:solidFill>
              <a:latin typeface="Segoe UI Semibold" panose="020B0502040204020203" pitchFamily="34" charset="0"/>
              <a:cs typeface="Segoe UI Semibold" panose="020B0502040204020203" pitchFamily="34" charset="0"/>
            </a:endParaRPr>
          </a:p>
        </p:txBody>
      </p:sp>
      <p:sp>
        <p:nvSpPr>
          <p:cNvPr id="32" name="Rectangle 31">
            <a:extLst>
              <a:ext uri="{FF2B5EF4-FFF2-40B4-BE49-F238E27FC236}">
                <a16:creationId xmlns:a16="http://schemas.microsoft.com/office/drawing/2014/main" id="{F57D2E40-30D0-0042-8758-735086594219}"/>
              </a:ext>
            </a:extLst>
          </p:cNvPr>
          <p:cNvSpPr/>
          <p:nvPr/>
        </p:nvSpPr>
        <p:spPr bwMode="auto">
          <a:xfrm>
            <a:off x="569650" y="1867191"/>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F4D0C919-4DDF-5649-8B9E-1B873C004168}"/>
              </a:ext>
            </a:extLst>
          </p:cNvPr>
          <p:cNvSpPr/>
          <p:nvPr/>
        </p:nvSpPr>
        <p:spPr bwMode="auto">
          <a:xfrm>
            <a:off x="569652" y="1867190"/>
            <a:ext cx="1900090" cy="572112"/>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35" name="Rectangle 34">
            <a:extLst>
              <a:ext uri="{FF2B5EF4-FFF2-40B4-BE49-F238E27FC236}">
                <a16:creationId xmlns:a16="http://schemas.microsoft.com/office/drawing/2014/main" id="{E6AD41FE-9B53-2044-8254-860C4C14033C}"/>
              </a:ext>
            </a:extLst>
          </p:cNvPr>
          <p:cNvSpPr/>
          <p:nvPr/>
        </p:nvSpPr>
        <p:spPr bwMode="auto">
          <a:xfrm>
            <a:off x="569650" y="3372848"/>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EC084050-5A41-F240-96CF-01016F43FF21}"/>
              </a:ext>
            </a:extLst>
          </p:cNvPr>
          <p:cNvSpPr/>
          <p:nvPr/>
        </p:nvSpPr>
        <p:spPr bwMode="auto">
          <a:xfrm>
            <a:off x="569652" y="3372848"/>
            <a:ext cx="1504932"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37" name="Rectangle 36">
            <a:extLst>
              <a:ext uri="{FF2B5EF4-FFF2-40B4-BE49-F238E27FC236}">
                <a16:creationId xmlns:a16="http://schemas.microsoft.com/office/drawing/2014/main" id="{807784A0-3B84-8542-AE0A-E5E2A1BE7397}"/>
              </a:ext>
            </a:extLst>
          </p:cNvPr>
          <p:cNvSpPr/>
          <p:nvPr/>
        </p:nvSpPr>
        <p:spPr bwMode="auto">
          <a:xfrm>
            <a:off x="583657" y="4836486"/>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F3CBAFD-B775-5440-A35F-CDA7B5101732}"/>
              </a:ext>
            </a:extLst>
          </p:cNvPr>
          <p:cNvSpPr/>
          <p:nvPr/>
        </p:nvSpPr>
        <p:spPr bwMode="auto">
          <a:xfrm>
            <a:off x="583659" y="4836485"/>
            <a:ext cx="2165360"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17" name="Rectangle 16">
            <a:extLst>
              <a:ext uri="{FF2B5EF4-FFF2-40B4-BE49-F238E27FC236}">
                <a16:creationId xmlns:a16="http://schemas.microsoft.com/office/drawing/2014/main" id="{E6848E72-A947-9147-B18B-28DA49762F9A}"/>
              </a:ext>
            </a:extLst>
          </p:cNvPr>
          <p:cNvSpPr/>
          <p:nvPr/>
        </p:nvSpPr>
        <p:spPr>
          <a:xfrm>
            <a:off x="224133" y="6567150"/>
            <a:ext cx="10297240" cy="199140"/>
          </a:xfrm>
          <a:prstGeom prst="rect">
            <a:avLst/>
          </a:prstGeom>
        </p:spPr>
        <p:txBody>
          <a:bodyPr wrap="square">
            <a:spAutoFit/>
          </a:bodyPr>
          <a:lstStyle/>
          <a:p>
            <a:pPr defTabSz="914367">
              <a:lnSpc>
                <a:spcPct val="90000"/>
              </a:lnSpc>
              <a:buSzPct val="90000"/>
              <a:defRPr/>
            </a:pPr>
            <a:r>
              <a:rPr lang="en-GB" sz="784">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a:t>
            </a:r>
            <a:r>
              <a:rPr lang="en-GB" sz="784" err="1">
                <a:solidFill>
                  <a:srgbClr val="FFFFFF"/>
                </a:solidFill>
                <a:latin typeface="Segoe UI Light" panose="020B0502040204020203" pitchFamily="34" charset="0"/>
                <a:cs typeface="Segoe UI Light" panose="020B0502040204020203" pitchFamily="34" charset="0"/>
              </a:rPr>
              <a:t>Dresner</a:t>
            </a:r>
            <a:r>
              <a:rPr lang="en-GB" sz="784">
                <a:solidFill>
                  <a:srgbClr val="FFFFFF"/>
                </a:solidFill>
                <a:latin typeface="Segoe UI Light" panose="020B0502040204020203" pitchFamily="34" charset="0"/>
                <a:cs typeface="Segoe UI Light" panose="020B0502040204020203" pitchFamily="34" charset="0"/>
              </a:rPr>
              <a:t> Advisory Services, The State of Business Intelligence, 2018 (critical responses only)​</a:t>
            </a:r>
            <a:endParaRPr lang="en-US" sz="784">
              <a:solidFill>
                <a:srgbClr val="282828"/>
              </a:solidFill>
              <a:latin typeface="Segoe UI"/>
            </a:endParaRPr>
          </a:p>
        </p:txBody>
      </p:sp>
      <p:sp>
        <p:nvSpPr>
          <p:cNvPr id="16" name="Rectangle 15">
            <a:extLst>
              <a:ext uri="{FF2B5EF4-FFF2-40B4-BE49-F238E27FC236}">
                <a16:creationId xmlns:a16="http://schemas.microsoft.com/office/drawing/2014/main" id="{4015160C-B857-2142-9A54-A38E3A83EA5F}"/>
              </a:ext>
            </a:extLst>
          </p:cNvPr>
          <p:cNvSpPr/>
          <p:nvPr/>
        </p:nvSpPr>
        <p:spPr bwMode="auto">
          <a:xfrm>
            <a:off x="1068174" y="1867188"/>
            <a:ext cx="903047" cy="5637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Lst>
          </p:cNvPr>
          <p:cNvSpPr/>
          <p:nvPr/>
        </p:nvSpPr>
        <p:spPr bwMode="auto">
          <a:xfrm>
            <a:off x="885630" y="3372002"/>
            <a:ext cx="1057383" cy="572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Lst>
          </p:cNvPr>
          <p:cNvSpPr/>
          <p:nvPr/>
        </p:nvSpPr>
        <p:spPr bwMode="auto">
          <a:xfrm>
            <a:off x="582055" y="4836485"/>
            <a:ext cx="2166964" cy="572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69%</a:t>
            </a:r>
          </a:p>
        </p:txBody>
      </p:sp>
    </p:spTree>
    <p:extLst>
      <p:ext uri="{BB962C8B-B14F-4D97-AF65-F5344CB8AC3E}">
        <p14:creationId xmlns:p14="http://schemas.microsoft.com/office/powerpoint/2010/main" val="394068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DA468835-45E0-8C4C-BB4F-1A20EE089199}"/>
              </a:ext>
            </a:extLst>
          </p:cNvPr>
          <p:cNvSpPr>
            <a:spLocks noGrp="1"/>
          </p:cNvSpPr>
          <p:nvPr>
            <p:ph type="body" sz="quarter" idx="23"/>
          </p:nvPr>
        </p:nvSpPr>
        <p:spPr>
          <a:xfrm>
            <a:off x="568046" y="1519775"/>
            <a:ext cx="3936489" cy="1749121"/>
          </a:xfrm>
        </p:spPr>
        <p:txBody>
          <a:bodyPr/>
          <a:lstStyle/>
          <a:p>
            <a:r>
              <a:rPr lang="en-US" sz="2549"/>
              <a:t>Power Apps provides quantitative benefits for your organization compared to traditional development</a:t>
            </a:r>
          </a:p>
        </p:txBody>
      </p:sp>
      <p:sp>
        <p:nvSpPr>
          <p:cNvPr id="31" name="Rectangle 30">
            <a:extLst>
              <a:ext uri="{FF2B5EF4-FFF2-40B4-BE49-F238E27FC236}">
                <a16:creationId xmlns:a16="http://schemas.microsoft.com/office/drawing/2014/main" id="{C01A3B4F-4934-CA49-91FD-F905F665D593}"/>
              </a:ext>
            </a:extLst>
          </p:cNvPr>
          <p:cNvSpPr/>
          <p:nvPr/>
        </p:nvSpPr>
        <p:spPr bwMode="auto">
          <a:xfrm>
            <a:off x="568046" y="3621347"/>
            <a:ext cx="1354282"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BD59CB05-92E4-C34D-BBBC-EF202F3A3EB6}"/>
              </a:ext>
            </a:extLst>
          </p:cNvPr>
          <p:cNvSpPr txBox="1"/>
          <p:nvPr/>
        </p:nvSpPr>
        <p:spPr>
          <a:xfrm>
            <a:off x="576917" y="4248088"/>
            <a:ext cx="3418559"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Less application development cost &amp; effort</a:t>
            </a:r>
          </a:p>
        </p:txBody>
      </p:sp>
      <p:sp>
        <p:nvSpPr>
          <p:cNvPr id="33" name="TextBox 32">
            <a:extLst>
              <a:ext uri="{FF2B5EF4-FFF2-40B4-BE49-F238E27FC236}">
                <a16:creationId xmlns:a16="http://schemas.microsoft.com/office/drawing/2014/main" id="{EA2DF49D-3B75-C24A-9347-EFAA65579A28}"/>
              </a:ext>
            </a:extLst>
          </p:cNvPr>
          <p:cNvSpPr txBox="1"/>
          <p:nvPr/>
        </p:nvSpPr>
        <p:spPr>
          <a:xfrm>
            <a:off x="591951" y="5387437"/>
            <a:ext cx="3100238"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Return on investment over 3-year term</a:t>
            </a:r>
          </a:p>
        </p:txBody>
      </p:sp>
      <p:sp>
        <p:nvSpPr>
          <p:cNvPr id="34" name="Rectangle 33">
            <a:extLst>
              <a:ext uri="{FF2B5EF4-FFF2-40B4-BE49-F238E27FC236}">
                <a16:creationId xmlns:a16="http://schemas.microsoft.com/office/drawing/2014/main" id="{7A8D059A-DE48-F840-B628-FFF92E065FD5}"/>
              </a:ext>
            </a:extLst>
          </p:cNvPr>
          <p:cNvSpPr/>
          <p:nvPr/>
        </p:nvSpPr>
        <p:spPr bwMode="auto">
          <a:xfrm>
            <a:off x="568048" y="3621346"/>
            <a:ext cx="969596"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chemeClr val="bg1"/>
              </a:solidFill>
              <a:latin typeface="Segoe UI" panose="020B0502040204020203" pitchFamily="34" charset="0"/>
            </a:endParaRPr>
          </a:p>
        </p:txBody>
      </p:sp>
      <p:sp>
        <p:nvSpPr>
          <p:cNvPr id="35" name="Rectangle 34">
            <a:extLst>
              <a:ext uri="{FF2B5EF4-FFF2-40B4-BE49-F238E27FC236}">
                <a16:creationId xmlns:a16="http://schemas.microsoft.com/office/drawing/2014/main" id="{6B24A534-27BE-6B43-A805-68605F8DC570}"/>
              </a:ext>
            </a:extLst>
          </p:cNvPr>
          <p:cNvSpPr/>
          <p:nvPr/>
        </p:nvSpPr>
        <p:spPr bwMode="auto">
          <a:xfrm>
            <a:off x="583081" y="4763940"/>
            <a:ext cx="3624777"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defTabSz="896354">
              <a:lnSpc>
                <a:spcPct val="90000"/>
              </a:lnSpc>
              <a:spcAft>
                <a:spcPts val="588"/>
              </a:spcAft>
              <a:defRPr/>
            </a:pPr>
            <a:endParaRPr lang="en-US" sz="2745">
              <a:solidFill>
                <a:schemeClr val="bg1"/>
              </a:solidFill>
              <a:latin typeface="Segoe UI" panose="020B0502040204020203" pitchFamily="34" charset="0"/>
            </a:endParaRPr>
          </a:p>
        </p:txBody>
      </p:sp>
      <p:pic>
        <p:nvPicPr>
          <p:cNvPr id="9" name="Picture 8" descr="A person sitting at a table in front of a window&#10;&#10;Description automatically generated">
            <a:extLst>
              <a:ext uri="{FF2B5EF4-FFF2-40B4-BE49-F238E27FC236}">
                <a16:creationId xmlns:a16="http://schemas.microsoft.com/office/drawing/2014/main" id="{D248586C-3569-584B-9115-9736655C2BA1}"/>
              </a:ext>
            </a:extLst>
          </p:cNvPr>
          <p:cNvPicPr>
            <a:picLocks noChangeAspect="1"/>
          </p:cNvPicPr>
          <p:nvPr/>
        </p:nvPicPr>
        <p:blipFill rotWithShape="1">
          <a:blip r:embed="rId3"/>
          <a:srcRect l="25651" r="20792" b="9729"/>
          <a:stretch/>
        </p:blipFill>
        <p:spPr>
          <a:xfrm>
            <a:off x="6096001" y="487"/>
            <a:ext cx="6096000" cy="6857027"/>
          </a:xfrm>
          <a:prstGeom prst="rect">
            <a:avLst/>
          </a:prstGeom>
        </p:spPr>
      </p:pic>
      <p:sp>
        <p:nvSpPr>
          <p:cNvPr id="3" name="Rectangle 2">
            <a:extLst>
              <a:ext uri="{FF2B5EF4-FFF2-40B4-BE49-F238E27FC236}">
                <a16:creationId xmlns:a16="http://schemas.microsoft.com/office/drawing/2014/main" id="{20E49396-6353-DB40-A69E-7351A27DF878}"/>
              </a:ext>
            </a:extLst>
          </p:cNvPr>
          <p:cNvSpPr/>
          <p:nvPr/>
        </p:nvSpPr>
        <p:spPr>
          <a:xfrm>
            <a:off x="619117" y="3708100"/>
            <a:ext cx="848920" cy="470693"/>
          </a:xfrm>
          <a:prstGeom prst="rect">
            <a:avLst/>
          </a:prstGeom>
        </p:spPr>
        <p:txBody>
          <a:bodyPr wrap="none">
            <a:spAutoFit/>
          </a:bodyPr>
          <a:lstStyle/>
          <a:p>
            <a:pPr algn="ctr" defTabSz="896354">
              <a:lnSpc>
                <a:spcPct val="90000"/>
              </a:lnSpc>
              <a:spcAft>
                <a:spcPts val="588"/>
              </a:spcAft>
              <a:defRPr/>
            </a:pPr>
            <a:r>
              <a:rPr lang="en-US" sz="2745">
                <a:solidFill>
                  <a:srgbClr val="FFFFFF"/>
                </a:solidFill>
                <a:latin typeface="Segoe UI" panose="020B0502040204020203" pitchFamily="34" charset="0"/>
              </a:rPr>
              <a:t>70%</a:t>
            </a:r>
          </a:p>
        </p:txBody>
      </p:sp>
      <p:sp>
        <p:nvSpPr>
          <p:cNvPr id="4" name="Rectangle 3">
            <a:extLst>
              <a:ext uri="{FF2B5EF4-FFF2-40B4-BE49-F238E27FC236}">
                <a16:creationId xmlns:a16="http://schemas.microsoft.com/office/drawing/2014/main" id="{91158EE3-0A61-1946-8ECF-72280FCD1C57}"/>
              </a:ext>
            </a:extLst>
          </p:cNvPr>
          <p:cNvSpPr/>
          <p:nvPr/>
        </p:nvSpPr>
        <p:spPr>
          <a:xfrm>
            <a:off x="632699" y="4844729"/>
            <a:ext cx="1039070" cy="470693"/>
          </a:xfrm>
          <a:prstGeom prst="rect">
            <a:avLst/>
          </a:prstGeom>
        </p:spPr>
        <p:txBody>
          <a:bodyPr wrap="none">
            <a:spAutoFit/>
          </a:bodyPr>
          <a:lstStyle/>
          <a:p>
            <a:pPr defTabSz="896354">
              <a:lnSpc>
                <a:spcPct val="90000"/>
              </a:lnSpc>
              <a:spcAft>
                <a:spcPts val="588"/>
              </a:spcAft>
              <a:defRPr/>
            </a:pPr>
            <a:r>
              <a:rPr lang="en-US" sz="2745">
                <a:solidFill>
                  <a:srgbClr val="FFFFFF"/>
                </a:solidFill>
                <a:latin typeface="Segoe UI" panose="020B0502040204020203" pitchFamily="34" charset="0"/>
              </a:rPr>
              <a:t>362%</a:t>
            </a:r>
          </a:p>
        </p:txBody>
      </p:sp>
    </p:spTree>
    <p:extLst>
      <p:ext uri="{BB962C8B-B14F-4D97-AF65-F5344CB8AC3E}">
        <p14:creationId xmlns:p14="http://schemas.microsoft.com/office/powerpoint/2010/main" val="24534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ppt_w/2"/>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ppt_w</p:attrName>
                                        </p:attrNameLst>
                                      </p:cBhvr>
                                      <p:tavLst>
                                        <p:tav tm="0">
                                          <p:val>
                                            <p:fltVal val="0"/>
                                          </p:val>
                                        </p:tav>
                                        <p:tav tm="100000">
                                          <p:val>
                                            <p:strVal val="#ppt_w"/>
                                          </p:val>
                                        </p:tav>
                                      </p:tavLst>
                                    </p:anim>
                                    <p:anim calcmode="lin" valueType="num">
                                      <p:cBhvr>
                                        <p:cTn id="10" dur="500" fill="hold"/>
                                        <p:tgtEl>
                                          <p:spTgt spid="3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ppt_x</p:attrName>
                                        </p:attrNameLst>
                                      </p:cBhvr>
                                      <p:tavLst>
                                        <p:tav tm="0">
                                          <p:val>
                                            <p:strVal val="#ppt_x-#ppt_w/2"/>
                                          </p:val>
                                        </p:tav>
                                        <p:tav tm="100000">
                                          <p:val>
                                            <p:strVal val="#ppt_x"/>
                                          </p:val>
                                        </p:tav>
                                      </p:tavLst>
                                    </p:anim>
                                    <p:anim calcmode="lin" valueType="num">
                                      <p:cBhvr>
                                        <p:cTn id="14" dur="1000" fill="hold"/>
                                        <p:tgtEl>
                                          <p:spTgt spid="35"/>
                                        </p:tgtEl>
                                        <p:attrNameLst>
                                          <p:attrName>ppt_y</p:attrName>
                                        </p:attrNameLst>
                                      </p:cBhvr>
                                      <p:tavLst>
                                        <p:tav tm="0">
                                          <p:val>
                                            <p:strVal val="#ppt_y"/>
                                          </p:val>
                                        </p:tav>
                                        <p:tav tm="100000">
                                          <p:val>
                                            <p:strVal val="#ppt_y"/>
                                          </p:val>
                                        </p:tav>
                                      </p:tavLst>
                                    </p:anim>
                                    <p:anim calcmode="lin" valueType="num">
                                      <p:cBhvr>
                                        <p:cTn id="15" dur="1000" fill="hold"/>
                                        <p:tgtEl>
                                          <p:spTgt spid="35"/>
                                        </p:tgtEl>
                                        <p:attrNameLst>
                                          <p:attrName>ppt_w</p:attrName>
                                        </p:attrNameLst>
                                      </p:cBhvr>
                                      <p:tavLst>
                                        <p:tav tm="0">
                                          <p:val>
                                            <p:fltVal val="0"/>
                                          </p:val>
                                        </p:tav>
                                        <p:tav tm="100000">
                                          <p:val>
                                            <p:strVal val="#ppt_w"/>
                                          </p:val>
                                        </p:tav>
                                      </p:tavLst>
                                    </p:anim>
                                    <p:anim calcmode="lin" valueType="num">
                                      <p:cBhvr>
                                        <p:cTn id="16" dur="1000" fill="hold"/>
                                        <p:tgtEl>
                                          <p:spTgt spid="35"/>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6|5.1|6.2"/>
</p:tagLst>
</file>

<file path=ppt/tags/tag2.xml><?xml version="1.0" encoding="utf-8"?>
<p:tagLst xmlns:a="http://schemas.openxmlformats.org/drawingml/2006/main" xmlns:r="http://schemas.openxmlformats.org/officeDocument/2006/relationships" xmlns:p="http://schemas.openxmlformats.org/presentationml/2006/main">
  <p:tag name="TIMING" val="|8.7|10.4|8.3"/>
</p:tagLst>
</file>

<file path=ppt/tags/tag3.xml><?xml version="1.0" encoding="utf-8"?>
<p:tagLst xmlns:a="http://schemas.openxmlformats.org/drawingml/2006/main" xmlns:r="http://schemas.openxmlformats.org/officeDocument/2006/relationships" xmlns:p="http://schemas.openxmlformats.org/presentationml/2006/main">
  <p:tag name="TIMING" val="|4.3|2.7"/>
</p:tagLst>
</file>

<file path=ppt/tags/tag4.xml><?xml version="1.0" encoding="utf-8"?>
<p:tagLst xmlns:a="http://schemas.openxmlformats.org/drawingml/2006/main" xmlns:r="http://schemas.openxmlformats.org/officeDocument/2006/relationships" xmlns:p="http://schemas.openxmlformats.org/presentationml/2006/main">
  <p:tag name="TIMING" val="|8|7.6|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438</TotalTime>
  <Words>1720</Words>
  <Application>Microsoft Office PowerPoint</Application>
  <PresentationFormat>Widescreen</PresentationFormat>
  <Paragraphs>343</Paragraphs>
  <Slides>36</Slides>
  <Notes>19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36</vt:i4>
      </vt:variant>
    </vt:vector>
  </HeadingPairs>
  <TitlesOfParts>
    <vt:vector size="52" baseType="lpstr">
      <vt:lpstr>Arial</vt:lpstr>
      <vt:lpstr>Calibri</vt:lpstr>
      <vt:lpstr>Calibri Light</vt:lpstr>
      <vt:lpstr>Consolas</vt:lpstr>
      <vt:lpstr>Open Sans Light</vt:lpstr>
      <vt:lpstr>Segoe UI</vt:lpstr>
      <vt:lpstr>Segoe UI Black</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Course Overview</vt:lpstr>
      <vt:lpstr>Continue…</vt:lpstr>
      <vt:lpstr>PowerPoint Presentation</vt:lpstr>
      <vt:lpstr>Agenda</vt:lpstr>
      <vt:lpstr>Benefits of low-code app development</vt:lpstr>
      <vt:lpstr>Turn great ideas into apps</vt:lpstr>
      <vt:lpstr>PowerPoint Presentation</vt:lpstr>
      <vt:lpstr>PowerPoint Presentation</vt:lpstr>
      <vt:lpstr>PowerPoint Presentation</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PowerPoint Presentation</vt:lpstr>
      <vt:lpstr>PowerPoint Presentation</vt:lpstr>
      <vt:lpstr>Types of Power Apps</vt:lpstr>
      <vt:lpstr>PowerPoint Presentation</vt:lpstr>
      <vt:lpstr>PowerPoint Presentation</vt:lpstr>
      <vt:lpstr>Canvas Apps help business-power-users to create and  use custom business apps across platforms using Excel and PowerPoint skills</vt:lpstr>
      <vt:lpstr>EASY AUTHORING</vt:lpstr>
      <vt:lpstr>PowerPoint Presentation</vt:lpstr>
      <vt:lpstr>CLOUD AND ON-PREMISES CONNECTIVITY</vt:lpstr>
      <vt:lpstr>CROSS-PLATFORM</vt:lpstr>
      <vt:lpstr>ENTERPRISE-GRADE MANAGEMENT AND CONTROL</vt:lpstr>
      <vt:lpstr>POWERAPPS MAKER PORTAL  [HTTPS://WEB.POWERAPPS.COM/]</vt:lpstr>
      <vt:lpstr>POWERAPPS STUDIO FOR THE WEB  [HTTPS://CREATE.POWERAPPS.COM/]</vt:lpstr>
      <vt:lpstr>POWERAPPS STUDIO PARTS</vt:lpstr>
      <vt:lpstr>Data Sources and connections</vt:lpstr>
      <vt:lpstr>Data 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71</cp:revision>
  <dcterms:created xsi:type="dcterms:W3CDTF">2020-02-12T12:44:10Z</dcterms:created>
  <dcterms:modified xsi:type="dcterms:W3CDTF">2020-02-24T20:07:45Z</dcterms:modified>
</cp:coreProperties>
</file>